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7150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320">
          <p15:clr>
            <a:srgbClr val="A4A3A4"/>
          </p15:clr>
        </p15:guide>
        <p15:guide id="3" pos="317">
          <p15:clr>
            <a:srgbClr val="A4A3A4"/>
          </p15:clr>
        </p15:guide>
        <p15:guide id="4" orient="horz" pos="553">
          <p15:clr>
            <a:srgbClr val="A4A3A4"/>
          </p15:clr>
        </p15:guide>
        <p15:guide id="5" orient="horz" pos="349">
          <p15:clr>
            <a:srgbClr val="A4A3A4"/>
          </p15:clr>
        </p15:guide>
        <p15:guide id="6" pos="4354">
          <p15:clr>
            <a:srgbClr val="A4A3A4"/>
          </p15:clr>
        </p15:guide>
      </p15:sldGuideLst>
    </p:ext>
    <p:ext uri="GoogleSlidesCustomDataVersion2">
      <go:slidesCustomData xmlns:go="http://customooxmlschemas.google.com/" r:id="rId37" roundtripDataSignature="AMtx7mijYdwz++n9jb7WEV/GhuVvGri3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320" orient="horz"/>
        <p:guide pos="317"/>
        <p:guide pos="553" orient="horz"/>
        <p:guide pos="349" orient="horz"/>
        <p:guide pos="435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 name="Google Shape;26;p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7" name="Google Shape;27;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1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https://getbootstrap.com/</a:t>
            </a:r>
            <a:endParaRPr/>
          </a:p>
        </p:txBody>
      </p:sp>
      <p:sp>
        <p:nvSpPr>
          <p:cNvPr id="113" name="Google Shape;113;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1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5" name="Google Shape;125;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1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34" name="Google Shape;134;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1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https://getbootstrap.com/docs/5.3/components/popovers/</a:t>
            </a:r>
            <a:endParaRPr/>
          </a:p>
        </p:txBody>
      </p:sp>
      <p:sp>
        <p:nvSpPr>
          <p:cNvPr id="141" name="Google Shape;141;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https://getbootstrap.com/docs/5.3/components/popovers/</a:t>
            </a:r>
            <a:endParaRPr/>
          </a:p>
        </p:txBody>
      </p:sp>
      <p:sp>
        <p:nvSpPr>
          <p:cNvPr id="150" name="Google Shape;150;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61" name="Google Shape;161;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https://getbootstrap.com/docs/5.3/components/scrollspy/</a:t>
            </a:r>
            <a:endParaRPr/>
          </a:p>
        </p:txBody>
      </p:sp>
      <p:sp>
        <p:nvSpPr>
          <p:cNvPr id="168" name="Google Shape;168;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Empezemos con el NAVBAR.</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Recordemos agregar las lineas de instalación de bootstrap en nuestra etiqueta &lt;head&gt;</a:t>
            </a:r>
            <a:endParaRPr/>
          </a:p>
        </p:txBody>
      </p:sp>
      <p:sp>
        <p:nvSpPr>
          <p:cNvPr id="175" name="Google Shape;175;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Sigamos con el contenido.</a:t>
            </a:r>
            <a:endParaRPr/>
          </a:p>
        </p:txBody>
      </p:sp>
      <p:sp>
        <p:nvSpPr>
          <p:cNvPr id="184" name="Google Shape;184;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Finalmente agreguemos estilos CSS.</a:t>
            </a:r>
            <a:endParaRPr/>
          </a:p>
        </p:txBody>
      </p:sp>
      <p:sp>
        <p:nvSpPr>
          <p:cNvPr id="192" name="Google Shape;192;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 name="Google Shape;40;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2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02" name="Google Shape;202;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09" name="Google Shape;209;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2: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22: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Los tooltips deben inicializarse en Bootstrap:</a:t>
            </a:r>
            <a:endParaRPr/>
          </a:p>
          <a:p>
            <a:pPr indent="0" lvl="0" marL="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script</a:t>
            </a:r>
            <a:r>
              <a:rPr lang="en-US" sz="1200">
                <a:solidFill>
                  <a:srgbClr val="808080"/>
                </a:solidFill>
                <a:latin typeface="Consolas"/>
                <a:ea typeface="Consolas"/>
                <a:cs typeface="Consolas"/>
                <a:sym typeface="Consolas"/>
              </a:rPr>
              <a:t>&gt;</a:t>
            </a:r>
            <a:endParaRPr/>
          </a:p>
          <a:p>
            <a:pPr indent="0" lvl="0" marL="0" rtl="0" algn="l">
              <a:spcBef>
                <a:spcPts val="0"/>
              </a:spcBef>
              <a:spcAft>
                <a:spcPts val="0"/>
              </a:spcAft>
              <a:buNone/>
            </a:pPr>
            <a:r>
              <a:rPr lang="en-US" sz="1200">
                <a:solidFill>
                  <a:srgbClr val="808080"/>
                </a:solidFill>
                <a:latin typeface="Consolas"/>
                <a:ea typeface="Consolas"/>
                <a:cs typeface="Consolas"/>
                <a:sym typeface="Consolas"/>
              </a:rPr>
              <a:t>//</a:t>
            </a:r>
            <a:r>
              <a:rPr b="0" lang="en-US" sz="1200">
                <a:solidFill>
                  <a:srgbClr val="384887"/>
                </a:solidFill>
                <a:latin typeface="Consolas"/>
                <a:ea typeface="Consolas"/>
                <a:cs typeface="Consolas"/>
                <a:sym typeface="Consolas"/>
              </a:rPr>
              <a:t> Inicialización del tooltip para Bootstrap 5</a:t>
            </a:r>
            <a:endParaRPr b="0" sz="1200">
              <a:solidFill>
                <a:srgbClr val="6688CC"/>
              </a:solidFill>
              <a:latin typeface="Consolas"/>
              <a:ea typeface="Consolas"/>
              <a:cs typeface="Consolas"/>
              <a:sym typeface="Consolas"/>
            </a:endParaRPr>
          </a:p>
          <a:p>
            <a:pPr indent="0" lvl="0" marL="0" rtl="0" algn="l">
              <a:spcBef>
                <a:spcPts val="0"/>
              </a:spcBef>
              <a:spcAft>
                <a:spcPts val="0"/>
              </a:spcAft>
              <a:buNone/>
            </a:pPr>
            <a:r>
              <a:rPr b="0" i="1" lang="en-US" sz="1200">
                <a:solidFill>
                  <a:srgbClr val="9966B8"/>
                </a:solidFill>
                <a:latin typeface="Consolas"/>
                <a:ea typeface="Consolas"/>
                <a:cs typeface="Consolas"/>
                <a:sym typeface="Consolas"/>
              </a:rPr>
              <a:t>const</a:t>
            </a:r>
            <a:r>
              <a:rPr b="0" lang="en-US" sz="1200">
                <a:solidFill>
                  <a:srgbClr val="6688CC"/>
                </a:solidFill>
                <a:latin typeface="Consolas"/>
                <a:ea typeface="Consolas"/>
                <a:cs typeface="Consolas"/>
                <a:sym typeface="Consolas"/>
              </a:rPr>
              <a:t> tooltipTriggerList </a:t>
            </a:r>
            <a:r>
              <a:rPr lang="en-US" sz="1200">
                <a:solidFill>
                  <a:srgbClr val="D4D4D4"/>
                </a:solidFill>
                <a:latin typeface="Consolas"/>
                <a:ea typeface="Consolas"/>
                <a:cs typeface="Consolas"/>
                <a:sym typeface="Consolas"/>
              </a:rPr>
              <a:t>=</a:t>
            </a:r>
            <a:r>
              <a:rPr b="0" lang="en-US" sz="1200">
                <a:solidFill>
                  <a:srgbClr val="6688CC"/>
                </a:solidFill>
                <a:latin typeface="Consolas"/>
                <a:ea typeface="Consolas"/>
                <a:cs typeface="Consolas"/>
                <a:sym typeface="Consolas"/>
              </a:rPr>
              <a:t> </a:t>
            </a:r>
            <a:r>
              <a:rPr lang="en-US" sz="1200">
                <a:solidFill>
                  <a:srgbClr val="808080"/>
                </a:solidFill>
                <a:latin typeface="Consolas"/>
                <a:ea typeface="Consolas"/>
                <a:cs typeface="Consolas"/>
                <a:sym typeface="Consolas"/>
              </a:rPr>
              <a:t>[]</a:t>
            </a:r>
            <a:r>
              <a:rPr b="0" lang="en-US" sz="1200">
                <a:solidFill>
                  <a:srgbClr val="6688CC"/>
                </a:solidFill>
                <a:latin typeface="Consolas"/>
                <a:ea typeface="Consolas"/>
                <a:cs typeface="Consolas"/>
                <a:sym typeface="Consolas"/>
              </a:rPr>
              <a:t>.</a:t>
            </a:r>
            <a:r>
              <a:rPr b="0" lang="en-US" sz="1200">
                <a:solidFill>
                  <a:srgbClr val="DDBB88"/>
                </a:solidFill>
                <a:latin typeface="Consolas"/>
                <a:ea typeface="Consolas"/>
                <a:cs typeface="Consolas"/>
                <a:sym typeface="Consolas"/>
              </a:rPr>
              <a:t>slice</a:t>
            </a:r>
            <a:r>
              <a:rPr b="0" lang="en-US" sz="1200">
                <a:solidFill>
                  <a:srgbClr val="6688CC"/>
                </a:solidFill>
                <a:latin typeface="Consolas"/>
                <a:ea typeface="Consolas"/>
                <a:cs typeface="Consolas"/>
                <a:sym typeface="Consolas"/>
              </a:rPr>
              <a:t>.</a:t>
            </a:r>
            <a:r>
              <a:rPr b="0" lang="en-US" sz="1200">
                <a:solidFill>
                  <a:srgbClr val="DDBB88"/>
                </a:solidFill>
                <a:latin typeface="Consolas"/>
                <a:ea typeface="Consolas"/>
                <a:cs typeface="Consolas"/>
                <a:sym typeface="Consolas"/>
              </a:rPr>
              <a:t>call</a:t>
            </a:r>
            <a:r>
              <a:rPr b="0" lang="en-US" sz="1200">
                <a:solidFill>
                  <a:srgbClr val="6688CC"/>
                </a:solidFill>
                <a:latin typeface="Consolas"/>
                <a:ea typeface="Consolas"/>
                <a:cs typeface="Consolas"/>
                <a:sym typeface="Consolas"/>
              </a:rPr>
              <a:t>(document.</a:t>
            </a:r>
            <a:r>
              <a:rPr b="0" lang="en-US" sz="1200">
                <a:solidFill>
                  <a:srgbClr val="DDBB88"/>
                </a:solidFill>
                <a:latin typeface="Consolas"/>
                <a:ea typeface="Consolas"/>
                <a:cs typeface="Consolas"/>
                <a:sym typeface="Consolas"/>
              </a:rPr>
              <a:t>querySelectorAll</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'[data-bs-toggle="tooltip"]'</a:t>
            </a:r>
            <a:r>
              <a:rPr lang="en-US" sz="1200">
                <a:solidFill>
                  <a:srgbClr val="D4D4D4"/>
                </a:solidFill>
                <a:latin typeface="Consolas"/>
                <a:ea typeface="Consolas"/>
                <a:cs typeface="Consolas"/>
                <a:sym typeface="Consolas"/>
              </a:rPr>
              <a:t>));</a:t>
            </a:r>
            <a:endParaRPr/>
          </a:p>
          <a:p>
            <a:pPr indent="0" lvl="0" marL="0" rtl="0" algn="l">
              <a:spcBef>
                <a:spcPts val="0"/>
              </a:spcBef>
              <a:spcAft>
                <a:spcPts val="0"/>
              </a:spcAft>
              <a:buNone/>
            </a:pPr>
            <a:r>
              <a:rPr b="0" lang="en-US" sz="1200">
                <a:solidFill>
                  <a:srgbClr val="6688CC"/>
                </a:solidFill>
                <a:latin typeface="Consolas"/>
                <a:ea typeface="Consolas"/>
                <a:cs typeface="Consolas"/>
                <a:sym typeface="Consolas"/>
              </a:rPr>
              <a:t>tooltipTriggerList.</a:t>
            </a:r>
            <a:r>
              <a:rPr b="0" lang="en-US" sz="1200">
                <a:solidFill>
                  <a:srgbClr val="DDBB88"/>
                </a:solidFill>
                <a:latin typeface="Consolas"/>
                <a:ea typeface="Consolas"/>
                <a:cs typeface="Consolas"/>
                <a:sym typeface="Consolas"/>
              </a:rPr>
              <a:t>map</a:t>
            </a:r>
            <a:r>
              <a:rPr lang="en-US" sz="1200">
                <a:solidFill>
                  <a:srgbClr val="D4D4D4"/>
                </a:solidFill>
                <a:latin typeface="Consolas"/>
                <a:ea typeface="Consolas"/>
                <a:cs typeface="Consolas"/>
                <a:sym typeface="Consolas"/>
              </a:rPr>
              <a:t>(</a:t>
            </a:r>
            <a:r>
              <a:rPr b="0" i="1" lang="en-US" sz="1200">
                <a:solidFill>
                  <a:srgbClr val="9966B8"/>
                </a:solidFill>
                <a:latin typeface="Consolas"/>
                <a:ea typeface="Consolas"/>
                <a:cs typeface="Consolas"/>
                <a:sym typeface="Consolas"/>
              </a:rPr>
              <a:t>function</a:t>
            </a:r>
            <a:r>
              <a:rPr b="0" lang="en-US" sz="1200">
                <a:solidFill>
                  <a:srgbClr val="6688CC"/>
                </a:solidFill>
                <a:latin typeface="Consolas"/>
                <a:ea typeface="Consolas"/>
                <a:cs typeface="Consolas"/>
                <a:sym typeface="Consolas"/>
              </a:rPr>
              <a:t> </a:t>
            </a:r>
            <a:r>
              <a:rPr lang="en-US" sz="1200">
                <a:solidFill>
                  <a:srgbClr val="D4D4D4"/>
                </a:solidFill>
                <a:latin typeface="Consolas"/>
                <a:ea typeface="Consolas"/>
                <a:cs typeface="Consolas"/>
                <a:sym typeface="Consolas"/>
              </a:rPr>
              <a:t>(</a:t>
            </a:r>
            <a:r>
              <a:rPr b="0" i="1" lang="en-US" sz="1200">
                <a:solidFill>
                  <a:srgbClr val="2277FF"/>
                </a:solidFill>
                <a:latin typeface="Consolas"/>
                <a:ea typeface="Consolas"/>
                <a:cs typeface="Consolas"/>
                <a:sym typeface="Consolas"/>
              </a:rPr>
              <a:t>tooltipTriggerEl</a:t>
            </a:r>
            <a:r>
              <a:rPr lang="en-US" sz="1200">
                <a:solidFill>
                  <a:srgbClr val="D4D4D4"/>
                </a:solidFill>
                <a:latin typeface="Consolas"/>
                <a:ea typeface="Consolas"/>
                <a:cs typeface="Consolas"/>
                <a:sym typeface="Consolas"/>
              </a:rPr>
              <a:t>) {</a:t>
            </a:r>
            <a:endParaRPr/>
          </a:p>
          <a:p>
            <a:pPr indent="0" lvl="0" marL="0" rtl="0" algn="l">
              <a:spcBef>
                <a:spcPts val="0"/>
              </a:spcBef>
              <a:spcAft>
                <a:spcPts val="0"/>
              </a:spcAft>
              <a:buNone/>
            </a:pPr>
            <a:r>
              <a:rPr b="0" lang="en-US" sz="1200">
                <a:solidFill>
                  <a:srgbClr val="225588"/>
                </a:solidFill>
                <a:latin typeface="Consolas"/>
                <a:ea typeface="Consolas"/>
                <a:cs typeface="Consolas"/>
                <a:sym typeface="Consolas"/>
              </a:rPr>
              <a:t>return</a:t>
            </a:r>
            <a:r>
              <a:rPr b="0" lang="en-US" sz="1200">
                <a:solidFill>
                  <a:srgbClr val="6688CC"/>
                </a:solidFill>
                <a:latin typeface="Consolas"/>
                <a:ea typeface="Consolas"/>
                <a:cs typeface="Consolas"/>
                <a:sym typeface="Consolas"/>
              </a:rPr>
              <a:t> </a:t>
            </a:r>
            <a:r>
              <a:rPr b="0" lang="en-US" sz="1200">
                <a:solidFill>
                  <a:srgbClr val="225588"/>
                </a:solidFill>
                <a:latin typeface="Consolas"/>
                <a:ea typeface="Consolas"/>
                <a:cs typeface="Consolas"/>
                <a:sym typeface="Consolas"/>
              </a:rPr>
              <a:t>new</a:t>
            </a:r>
            <a:r>
              <a:rPr b="0" lang="en-US" sz="1200">
                <a:solidFill>
                  <a:srgbClr val="6688CC"/>
                </a:solidFill>
                <a:latin typeface="Consolas"/>
                <a:ea typeface="Consolas"/>
                <a:cs typeface="Consolas"/>
                <a:sym typeface="Consolas"/>
              </a:rPr>
              <a:t> bootstrap.</a:t>
            </a:r>
            <a:r>
              <a:rPr b="0" lang="en-US" sz="1200">
                <a:solidFill>
                  <a:srgbClr val="DDBB88"/>
                </a:solidFill>
                <a:latin typeface="Consolas"/>
                <a:ea typeface="Consolas"/>
                <a:cs typeface="Consolas"/>
                <a:sym typeface="Consolas"/>
              </a:rPr>
              <a:t>Tooltip</a:t>
            </a:r>
            <a:r>
              <a:rPr lang="en-US" sz="1200">
                <a:solidFill>
                  <a:srgbClr val="D4D4D4"/>
                </a:solidFill>
                <a:latin typeface="Consolas"/>
                <a:ea typeface="Consolas"/>
                <a:cs typeface="Consolas"/>
                <a:sym typeface="Consolas"/>
              </a:rPr>
              <a:t>(</a:t>
            </a:r>
            <a:r>
              <a:rPr b="0" i="1" lang="en-US" sz="1200">
                <a:solidFill>
                  <a:srgbClr val="2277FF"/>
                </a:solidFill>
                <a:latin typeface="Consolas"/>
                <a:ea typeface="Consolas"/>
                <a:cs typeface="Consolas"/>
                <a:sym typeface="Consolas"/>
              </a:rPr>
              <a:t>tooltipTriggerEl</a:t>
            </a:r>
            <a:r>
              <a:rPr lang="en-US" sz="1200">
                <a:solidFill>
                  <a:srgbClr val="D4D4D4"/>
                </a:solidFill>
                <a:latin typeface="Consolas"/>
                <a:ea typeface="Consolas"/>
                <a:cs typeface="Consolas"/>
                <a:sym typeface="Consolas"/>
              </a:rPr>
              <a:t>);</a:t>
            </a:r>
            <a:endParaRPr/>
          </a:p>
          <a:p>
            <a:pPr indent="0" lvl="0" marL="0" rtl="0" algn="l">
              <a:spcBef>
                <a:spcPts val="0"/>
              </a:spcBef>
              <a:spcAft>
                <a:spcPts val="0"/>
              </a:spcAft>
              <a:buNone/>
            </a:pPr>
            <a:r>
              <a:rPr lang="en-US" sz="1200">
                <a:solidFill>
                  <a:srgbClr val="D4D4D4"/>
                </a:solidFill>
                <a:latin typeface="Consolas"/>
                <a:ea typeface="Consolas"/>
                <a:cs typeface="Consolas"/>
                <a:sym typeface="Consolas"/>
              </a:rPr>
              <a:t>});</a:t>
            </a:r>
            <a:endParaRPr/>
          </a:p>
          <a:p>
            <a:pPr indent="0" lvl="0" marL="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script</a:t>
            </a:r>
            <a:r>
              <a:rPr lang="en-US" sz="1200">
                <a:solidFill>
                  <a:srgbClr val="808080"/>
                </a:solidFill>
                <a:latin typeface="Consolas"/>
                <a:ea typeface="Consolas"/>
                <a:cs typeface="Consolas"/>
                <a:sym typeface="Consolas"/>
              </a:rPr>
              <a:t>&gt;</a:t>
            </a:r>
            <a:endParaRPr/>
          </a:p>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19" name="Google Shape;219;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2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28" name="Google Shape;228;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2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36" name="Google Shape;236;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2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43" name="Google Shape;243;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52" name="Google Shape;252;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2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61" name="Google Shape;261;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70" name="Google Shape;270;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79" name="Google Shape;279;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3: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p3: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9" name="Google Shape;49;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0: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30: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152400" lvl="0" marL="228600" rtl="0" algn="l">
              <a:spcBef>
                <a:spcPts val="0"/>
              </a:spcBef>
              <a:spcAft>
                <a:spcPts val="0"/>
              </a:spcAft>
              <a:buClr>
                <a:schemeClr val="dk1"/>
              </a:buClr>
              <a:buSzPts val="1200"/>
              <a:buFont typeface="Calibri"/>
              <a:buNone/>
            </a:pPr>
            <a:r>
              <a:t/>
            </a:r>
            <a:endParaRPr b="0" sz="1200">
              <a:latin typeface="Arial"/>
              <a:ea typeface="Arial"/>
              <a:cs typeface="Arial"/>
              <a:sym typeface="Arial"/>
            </a:endParaRPr>
          </a:p>
        </p:txBody>
      </p:sp>
      <p:sp>
        <p:nvSpPr>
          <p:cNvPr id="288" name="Google Shape;288;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1: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31: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3"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a:t>
            </a:r>
            <a:endParaRPr/>
          </a:p>
          <a:p>
            <a:pPr indent="0" lvl="0" marL="0" rtl="0" algn="l">
              <a:spcBef>
                <a:spcPts val="0"/>
              </a:spcBef>
              <a:spcAft>
                <a:spcPts val="0"/>
              </a:spcAft>
              <a:buNone/>
            </a:pPr>
            <a:r>
              <a:t/>
            </a:r>
            <a:endParaRPr sz="1200">
              <a:latin typeface="Arial"/>
              <a:ea typeface="Arial"/>
              <a:cs typeface="Arial"/>
              <a:sym typeface="Arial"/>
            </a:endParaRPr>
          </a:p>
        </p:txBody>
      </p:sp>
      <p:sp>
        <p:nvSpPr>
          <p:cNvPr id="296" name="Google Shape;296;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4: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4: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Recordemos agregar una imagen a nuestro código.</a:t>
            </a:r>
            <a:endParaRPr/>
          </a:p>
        </p:txBody>
      </p:sp>
      <p:sp>
        <p:nvSpPr>
          <p:cNvPr id="56" name="Google Shape;56;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5: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5: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65" name="Google Shape;65;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6: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6: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2" name="Google Shape;72;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7: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3" name="Google Shape;83;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8: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8: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2" name="Google Shape;92;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9:notes"/>
          <p:cNvSpPr/>
          <p:nvPr>
            <p:ph idx="2" type="sldImg"/>
          </p:nvPr>
        </p:nvSpPr>
        <p:spPr>
          <a:xfrm>
            <a:off x="719138" y="1241425"/>
            <a:ext cx="5359400"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9:notes"/>
          <p:cNvSpPr txBox="1"/>
          <p:nvPr>
            <p:ph idx="1" type="body"/>
          </p:nvPr>
        </p:nvSpPr>
        <p:spPr>
          <a:xfrm>
            <a:off x="679768" y="4777194"/>
            <a:ext cx="5438140" cy="39086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06" name="Google Shape;106;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3" name="Shape 2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B">
  <p:cSld name="Subtema - 1 Imagen B">
    <p:spTree>
      <p:nvGrpSpPr>
        <p:cNvPr id="19" name="Shape 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20" name="Shape 2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2 Imágenes">
  <p:cSld name="Subtema - 2 Imágenes">
    <p:spTree>
      <p:nvGrpSpPr>
        <p:cNvPr id="21" name="Shape 2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Imagen Gigante">
  <p:cSld name="Subtema - Imagen Gigante">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2"/>
          <p:cNvGrpSpPr/>
          <p:nvPr/>
        </p:nvGrpSpPr>
        <p:grpSpPr>
          <a:xfrm>
            <a:off x="944054" y="5369051"/>
            <a:ext cx="7804380" cy="215444"/>
            <a:chOff x="944054" y="5369051"/>
            <a:chExt cx="7804380" cy="215444"/>
          </a:xfrm>
        </p:grpSpPr>
        <p:sp>
          <p:nvSpPr>
            <p:cNvPr id="11" name="Google Shape;11;p32"/>
            <p:cNvSpPr txBox="1"/>
            <p:nvPr/>
          </p:nvSpPr>
          <p:spPr>
            <a:xfrm>
              <a:off x="944054" y="5369051"/>
              <a:ext cx="193354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00" u="none" cap="none" strike="noStrike">
                  <a:solidFill>
                    <a:srgbClr val="7F7F7F"/>
                  </a:solidFill>
                  <a:latin typeface="Calibri"/>
                  <a:ea typeface="Calibri"/>
                  <a:cs typeface="Calibri"/>
                  <a:sym typeface="Calibri"/>
                </a:rPr>
                <a:t>DISEÑO Y DESARROLLO WEB  •  SESIÓN 14</a:t>
              </a:r>
              <a:endParaRPr sz="800">
                <a:solidFill>
                  <a:srgbClr val="7F7F7F"/>
                </a:solidFill>
                <a:latin typeface="Calibri"/>
                <a:ea typeface="Calibri"/>
                <a:cs typeface="Calibri"/>
                <a:sym typeface="Calibri"/>
              </a:endParaRPr>
            </a:p>
          </p:txBody>
        </p:sp>
        <p:sp>
          <p:nvSpPr>
            <p:cNvPr id="12" name="Google Shape;12;p32"/>
            <p:cNvSpPr/>
            <p:nvPr/>
          </p:nvSpPr>
          <p:spPr>
            <a:xfrm>
              <a:off x="7379148" y="5384440"/>
              <a:ext cx="1369286"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600">
                  <a:solidFill>
                    <a:srgbClr val="7F7F7F"/>
                  </a:solidFill>
                  <a:latin typeface="Calibri"/>
                  <a:ea typeface="Calibri"/>
                  <a:cs typeface="Calibri"/>
                  <a:sym typeface="Calibri"/>
                </a:rPr>
                <a:t>© ISIL. Todos los derechos reservados</a:t>
              </a:r>
              <a:endParaRPr/>
            </a:p>
          </p:txBody>
        </p:sp>
      </p:grpSp>
      <p:pic>
        <p:nvPicPr>
          <p:cNvPr id="13" name="Google Shape;13;p32"/>
          <p:cNvPicPr preferRelativeResize="0"/>
          <p:nvPr/>
        </p:nvPicPr>
        <p:blipFill rotWithShape="1">
          <a:blip r:embed="rId1">
            <a:alphaModFix amt="20000"/>
          </a:blip>
          <a:srcRect b="0" l="0" r="0" t="0"/>
          <a:stretch/>
        </p:blipFill>
        <p:spPr>
          <a:xfrm>
            <a:off x="495300" y="5328911"/>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etbootstrap.com/"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w3schools.com/bootstrap5/index.php" TargetMode="External"/><Relationship Id="rId4" Type="http://schemas.openxmlformats.org/officeDocument/2006/relationships/hyperlink" Target="https://getbootstrap.com/docs/5.3/getting-started/introduction/" TargetMode="External"/><Relationship Id="rId5" Type="http://schemas.openxmlformats.org/officeDocument/2006/relationships/hyperlink" Target="https://www.hostinger.com/tutorials/what-is-bootstrap/#Basic_Functions_of_Bootstrap" TargetMode="External"/><Relationship Id="rId6" Type="http://schemas.openxmlformats.org/officeDocument/2006/relationships/hyperlink" Target="https://rockcontent.com/es/blog/bootstra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
        <p:nvSpPr>
          <p:cNvPr id="29" name="Google Shape;29;p1"/>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 name="Google Shape;30;p1"/>
          <p:cNvSpPr txBox="1"/>
          <p:nvPr/>
        </p:nvSpPr>
        <p:spPr>
          <a:xfrm>
            <a:off x="2088505" y="1653293"/>
            <a:ext cx="873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SESIÓN</a:t>
            </a:r>
            <a:endParaRPr/>
          </a:p>
        </p:txBody>
      </p:sp>
      <p:sp>
        <p:nvSpPr>
          <p:cNvPr id="31" name="Google Shape;31;p1"/>
          <p:cNvSpPr txBox="1"/>
          <p:nvPr/>
        </p:nvSpPr>
        <p:spPr>
          <a:xfrm>
            <a:off x="2051281" y="1730819"/>
            <a:ext cx="96425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800">
                <a:solidFill>
                  <a:srgbClr val="FFFFFF"/>
                </a:solidFill>
                <a:latin typeface="Calibri"/>
                <a:ea typeface="Calibri"/>
                <a:cs typeface="Calibri"/>
                <a:sym typeface="Calibri"/>
              </a:rPr>
              <a:t>14</a:t>
            </a:r>
            <a:endParaRPr/>
          </a:p>
        </p:txBody>
      </p:sp>
      <p:sp>
        <p:nvSpPr>
          <p:cNvPr id="32" name="Google Shape;32;p1"/>
          <p:cNvSpPr txBox="1"/>
          <p:nvPr/>
        </p:nvSpPr>
        <p:spPr>
          <a:xfrm>
            <a:off x="3097382" y="1669612"/>
            <a:ext cx="5396574"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rgbClr val="FFFFFF"/>
                </a:solidFill>
                <a:latin typeface="Calibri"/>
                <a:ea typeface="Calibri"/>
                <a:cs typeface="Calibri"/>
                <a:sym typeface="Calibri"/>
              </a:rPr>
              <a:t>Componentes Avanzados</a:t>
            </a:r>
            <a:endParaRPr b="1" sz="3400">
              <a:solidFill>
                <a:srgbClr val="FFFFFF"/>
              </a:solidFill>
              <a:latin typeface="Calibri"/>
              <a:ea typeface="Calibri"/>
              <a:cs typeface="Calibri"/>
              <a:sym typeface="Calibri"/>
            </a:endParaRPr>
          </a:p>
        </p:txBody>
      </p:sp>
      <p:sp>
        <p:nvSpPr>
          <p:cNvPr id="33" name="Google Shape;33;p1"/>
          <p:cNvSpPr txBox="1"/>
          <p:nvPr/>
        </p:nvSpPr>
        <p:spPr>
          <a:xfrm>
            <a:off x="2048533" y="3075987"/>
            <a:ext cx="1692477" cy="10772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600"/>
              <a:buFont typeface="Arial"/>
              <a:buChar char="•"/>
            </a:pPr>
            <a:r>
              <a:rPr lang="en-US" sz="1600">
                <a:solidFill>
                  <a:srgbClr val="FFFFFF"/>
                </a:solidFill>
                <a:latin typeface="Calibri"/>
                <a:ea typeface="Calibri"/>
                <a:cs typeface="Calibri"/>
                <a:sym typeface="Calibri"/>
              </a:rPr>
              <a:t>Cards</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n-US" sz="1600">
                <a:solidFill>
                  <a:srgbClr val="FFFFFF"/>
                </a:solidFill>
                <a:latin typeface="Calibri"/>
                <a:ea typeface="Calibri"/>
                <a:cs typeface="Calibri"/>
                <a:sym typeface="Calibri"/>
              </a:rPr>
              <a:t>Tabs</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n-US" sz="1600">
                <a:solidFill>
                  <a:srgbClr val="FFFFFF"/>
                </a:solidFill>
                <a:latin typeface="Calibri"/>
                <a:ea typeface="Calibri"/>
                <a:cs typeface="Calibri"/>
                <a:sym typeface="Calibri"/>
              </a:rPr>
              <a:t>ScrollSpy</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n-US" sz="1600">
                <a:solidFill>
                  <a:srgbClr val="FFFFFF"/>
                </a:solidFill>
                <a:latin typeface="Calibri"/>
                <a:ea typeface="Calibri"/>
                <a:cs typeface="Calibri"/>
                <a:sym typeface="Calibri"/>
              </a:rPr>
              <a:t>Tooltip</a:t>
            </a:r>
            <a:endParaRPr sz="1600">
              <a:solidFill>
                <a:srgbClr val="FFFFFF"/>
              </a:solidFill>
              <a:latin typeface="Calibri"/>
              <a:ea typeface="Calibri"/>
              <a:cs typeface="Calibri"/>
              <a:sym typeface="Calibri"/>
            </a:endParaRPr>
          </a:p>
        </p:txBody>
      </p:sp>
      <p:cxnSp>
        <p:nvCxnSpPr>
          <p:cNvPr id="34" name="Google Shape;34;p1"/>
          <p:cNvCxnSpPr/>
          <p:nvPr/>
        </p:nvCxnSpPr>
        <p:spPr>
          <a:xfrm>
            <a:off x="3056456" y="1777107"/>
            <a:ext cx="0" cy="720031"/>
          </a:xfrm>
          <a:prstGeom prst="straightConnector1">
            <a:avLst/>
          </a:prstGeom>
          <a:noFill/>
          <a:ln cap="flat" cmpd="sng" w="25400">
            <a:solidFill>
              <a:srgbClr val="FFFFFF"/>
            </a:solidFill>
            <a:prstDash val="solid"/>
            <a:round/>
            <a:headEnd len="sm" w="sm" type="none"/>
            <a:tailEnd len="sm" w="sm" type="none"/>
          </a:ln>
        </p:spPr>
      </p:cxnSp>
      <p:sp>
        <p:nvSpPr>
          <p:cNvPr id="35" name="Google Shape;35;p1"/>
          <p:cNvSpPr/>
          <p:nvPr/>
        </p:nvSpPr>
        <p:spPr>
          <a:xfrm>
            <a:off x="3316899" y="2346372"/>
            <a:ext cx="3499826" cy="193899"/>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US" sz="1400">
                <a:solidFill>
                  <a:srgbClr val="1F85A6"/>
                </a:solidFill>
                <a:latin typeface="Calibri"/>
                <a:ea typeface="Calibri"/>
                <a:cs typeface="Calibri"/>
                <a:sym typeface="Calibri"/>
              </a:rPr>
              <a:t>  UNIDAD DE APRENDIZAJE 4</a:t>
            </a:r>
            <a:endParaRPr b="1" sz="1400">
              <a:solidFill>
                <a:srgbClr val="1F85A6"/>
              </a:solidFill>
              <a:latin typeface="Calibri"/>
              <a:ea typeface="Calibri"/>
              <a:cs typeface="Calibri"/>
              <a:sym typeface="Calibri"/>
            </a:endParaRPr>
          </a:p>
        </p:txBody>
      </p:sp>
      <p:sp>
        <p:nvSpPr>
          <p:cNvPr id="36" name="Google Shape;36;p1"/>
          <p:cNvSpPr txBox="1"/>
          <p:nvPr/>
        </p:nvSpPr>
        <p:spPr>
          <a:xfrm>
            <a:off x="4105661" y="3075986"/>
            <a:ext cx="2801120"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600"/>
              <a:buFont typeface="Arial"/>
              <a:buChar char="•"/>
            </a:pPr>
            <a:r>
              <a:rPr lang="en-US" sz="1600">
                <a:solidFill>
                  <a:srgbClr val="FFFFFF"/>
                </a:solidFill>
                <a:latin typeface="Calibri"/>
                <a:ea typeface="Calibri"/>
                <a:cs typeface="Calibri"/>
                <a:sym typeface="Calibri"/>
              </a:rPr>
              <a:t>Modales</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rgbClr val="FFFFFF"/>
              </a:buClr>
              <a:buSzPts val="1600"/>
              <a:buFont typeface="Arial"/>
              <a:buChar char="•"/>
            </a:pPr>
            <a:r>
              <a:rPr lang="en-US" sz="1600">
                <a:solidFill>
                  <a:srgbClr val="FFFFFF"/>
                </a:solidFill>
                <a:latin typeface="Calibri"/>
                <a:ea typeface="Calibri"/>
                <a:cs typeface="Calibri"/>
                <a:sym typeface="Calibri"/>
              </a:rPr>
              <a:t>Popover</a:t>
            </a:r>
            <a:endParaRPr sz="1600">
              <a:solidFill>
                <a:srgbClr val="FFFFFF"/>
              </a:solidFill>
              <a:latin typeface="Calibri"/>
              <a:ea typeface="Calibri"/>
              <a:cs typeface="Calibri"/>
              <a:sym typeface="Calibri"/>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Elementos colapsables y Acordeón</a:t>
            </a:r>
            <a:r>
              <a:rPr lang="en-US" sz="1400">
                <a:solidFill>
                  <a:schemeClr val="lt1"/>
                </a:solidFill>
                <a:latin typeface="Calibri"/>
                <a:ea typeface="Calibri"/>
                <a:cs typeface="Calibri"/>
                <a:sym typeface="Calibri"/>
              </a:rPr>
              <a:t> </a:t>
            </a:r>
            <a:endParaRPr sz="1400">
              <a:solidFill>
                <a:schemeClr val="lt1"/>
              </a:solidFill>
              <a:latin typeface="Calibri"/>
              <a:ea typeface="Calibri"/>
              <a:cs typeface="Calibri"/>
              <a:sym typeface="Calibri"/>
            </a:endParaRPr>
          </a:p>
          <a:p>
            <a:pPr indent="-184150" lvl="0" marL="285750" marR="0" rtl="0" algn="l">
              <a:spcBef>
                <a:spcPts val="0"/>
              </a:spcBef>
              <a:spcAft>
                <a:spcPts val="0"/>
              </a:spcAft>
              <a:buClr>
                <a:schemeClr val="dk1"/>
              </a:buClr>
              <a:buSzPts val="1600"/>
              <a:buFont typeface="Arial"/>
              <a:buNone/>
            </a:pPr>
            <a:r>
              <a:t/>
            </a:r>
            <a:endParaRPr sz="16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0"/>
          <p:cNvSpPr/>
          <p:nvPr/>
        </p:nvSpPr>
        <p:spPr>
          <a:xfrm>
            <a:off x="5407637" y="1434216"/>
            <a:ext cx="3562185" cy="284656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≈¬¬¬ççç</a:t>
            </a:r>
            <a:endParaRPr/>
          </a:p>
        </p:txBody>
      </p:sp>
      <p:sp>
        <p:nvSpPr>
          <p:cNvPr id="116" name="Google Shape;116;p1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MODALES</a:t>
            </a:r>
            <a:endParaRPr/>
          </a:p>
        </p:txBody>
      </p:sp>
      <p:sp>
        <p:nvSpPr>
          <p:cNvPr id="117" name="Google Shape;117;p10"/>
          <p:cNvSpPr txBox="1"/>
          <p:nvPr/>
        </p:nvSpPr>
        <p:spPr>
          <a:xfrm>
            <a:off x="407875" y="733841"/>
            <a:ext cx="4824083"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Los modales son la </a:t>
            </a:r>
            <a:r>
              <a:rPr b="1" lang="en-US" sz="1600">
                <a:solidFill>
                  <a:srgbClr val="262626"/>
                </a:solidFill>
                <a:latin typeface="Calibri"/>
                <a:ea typeface="Calibri"/>
                <a:cs typeface="Calibri"/>
                <a:sym typeface="Calibri"/>
              </a:rPr>
              <a:t>forma de crear ventanas emergentes o diálogos en una página web. </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Se usan para mostrar contenido importante o interactivo de forma temporal, sobre el contenido principal de la página. Los modales suelen ser usados para mostrar información adicional, formularios, mensajes de confirmación o cualquier tipo de contenido que </a:t>
            </a:r>
            <a:r>
              <a:rPr b="1" lang="en-US" sz="1600">
                <a:solidFill>
                  <a:srgbClr val="262626"/>
                </a:solidFill>
                <a:latin typeface="Calibri"/>
                <a:ea typeface="Calibri"/>
                <a:cs typeface="Calibri"/>
                <a:sym typeface="Calibri"/>
              </a:rPr>
              <a:t>requiera la atención del usuario sin llevarlo a una nueva página. </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b="1" lang="en-US" sz="1600">
                <a:solidFill>
                  <a:srgbClr val="262626"/>
                </a:solidFill>
                <a:latin typeface="Calibri"/>
                <a:ea typeface="Calibri"/>
                <a:cs typeface="Calibri"/>
                <a:sym typeface="Calibri"/>
              </a:rPr>
              <a:t>Los modales de bootstrap utilizan position: fixed</a:t>
            </a:r>
            <a:r>
              <a:rPr lang="en-US" sz="1600">
                <a:solidFill>
                  <a:srgbClr val="262626"/>
                </a:solidFill>
                <a:latin typeface="Calibri"/>
                <a:ea typeface="Calibri"/>
                <a:cs typeface="Calibri"/>
                <a:sym typeface="Calibri"/>
              </a:rPr>
              <a:t>, lo que a veces puede tener efectos particulares en su representación. Cuando sea posible, coloca el HTML del modal en una posición de nivel superior para evitar posibles interferencias con otros elementos. </a:t>
            </a:r>
            <a:endParaRPr/>
          </a:p>
        </p:txBody>
      </p:sp>
      <p:grpSp>
        <p:nvGrpSpPr>
          <p:cNvPr id="118" name="Google Shape;118;p10"/>
          <p:cNvGrpSpPr/>
          <p:nvPr/>
        </p:nvGrpSpPr>
        <p:grpSpPr>
          <a:xfrm>
            <a:off x="5472054" y="1499981"/>
            <a:ext cx="3430152" cy="2705100"/>
            <a:chOff x="5590573" y="845191"/>
            <a:chExt cx="3430152" cy="2705100"/>
          </a:xfrm>
        </p:grpSpPr>
        <p:pic>
          <p:nvPicPr>
            <p:cNvPr id="119" name="Google Shape;119;p10"/>
            <p:cNvPicPr preferRelativeResize="0"/>
            <p:nvPr/>
          </p:nvPicPr>
          <p:blipFill rotWithShape="1">
            <a:blip r:embed="rId3">
              <a:alphaModFix/>
            </a:blip>
            <a:srcRect b="0" l="1390" r="45127" t="0"/>
            <a:stretch/>
          </p:blipFill>
          <p:spPr>
            <a:xfrm>
              <a:off x="5590573" y="845191"/>
              <a:ext cx="3430152" cy="2705100"/>
            </a:xfrm>
            <a:prstGeom prst="rect">
              <a:avLst/>
            </a:prstGeom>
            <a:noFill/>
            <a:ln>
              <a:noFill/>
            </a:ln>
          </p:spPr>
        </p:pic>
        <p:pic>
          <p:nvPicPr>
            <p:cNvPr id="120" name="Google Shape;120;p10"/>
            <p:cNvPicPr preferRelativeResize="0"/>
            <p:nvPr/>
          </p:nvPicPr>
          <p:blipFill rotWithShape="1">
            <a:blip r:embed="rId3">
              <a:alphaModFix/>
            </a:blip>
            <a:srcRect b="0" l="55062" r="768" t="56899"/>
            <a:stretch/>
          </p:blipFill>
          <p:spPr>
            <a:xfrm>
              <a:off x="6187939" y="2384384"/>
              <a:ext cx="2832786" cy="1165907"/>
            </a:xfrm>
            <a:prstGeom prst="rect">
              <a:avLst/>
            </a:prstGeom>
            <a:noFill/>
            <a:ln>
              <a:noFill/>
            </a:ln>
          </p:spPr>
        </p:pic>
        <p:pic>
          <p:nvPicPr>
            <p:cNvPr id="121" name="Google Shape;121;p10"/>
            <p:cNvPicPr preferRelativeResize="0"/>
            <p:nvPr/>
          </p:nvPicPr>
          <p:blipFill rotWithShape="1">
            <a:blip r:embed="rId3">
              <a:alphaModFix/>
            </a:blip>
            <a:srcRect b="75234" l="86176" r="770" t="10305"/>
            <a:stretch/>
          </p:blipFill>
          <p:spPr>
            <a:xfrm>
              <a:off x="8183495" y="953517"/>
              <a:ext cx="837229" cy="391189"/>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/MODALES</a:t>
            </a:r>
            <a:endParaRPr b="1" sz="2400">
              <a:solidFill>
                <a:schemeClr val="lt1"/>
              </a:solidFill>
              <a:latin typeface="Calibri"/>
              <a:ea typeface="Calibri"/>
              <a:cs typeface="Calibri"/>
              <a:sym typeface="Calibri"/>
            </a:endParaRPr>
          </a:p>
        </p:txBody>
      </p:sp>
      <p:sp>
        <p:nvSpPr>
          <p:cNvPr id="128" name="Google Shape;128;p11"/>
          <p:cNvSpPr/>
          <p:nvPr/>
        </p:nvSpPr>
        <p:spPr>
          <a:xfrm>
            <a:off x="465699" y="957901"/>
            <a:ext cx="8212601" cy="468436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129" name="Google Shape;129;p11"/>
          <p:cNvSpPr txBox="1"/>
          <p:nvPr/>
        </p:nvSpPr>
        <p:spPr>
          <a:xfrm>
            <a:off x="547399" y="1024363"/>
            <a:ext cx="8049201" cy="452431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button</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type</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"button"</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class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"btn btn-primary"</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data-bs-toggle</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"modal"</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data-bs-target</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"#exampleModal"</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Ver modal</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button</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class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"modal fade"</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id</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"exampleModal"</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tabindex</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"-1"</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aria-labelledby</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"exampleModalLabel"</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aria-hidden</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"true"</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class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"modal-dialog"</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class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"modal-content"</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class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"modal-header"</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h1</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class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"modal-title fs-5"</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id</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"exampleModalLabel"</a:t>
            </a:r>
            <a:r>
              <a:rPr b="0" lang="en-US" sz="1200">
                <a:solidFill>
                  <a:srgbClr val="6688CC"/>
                </a:solidFill>
                <a:latin typeface="Arial"/>
                <a:ea typeface="Arial"/>
                <a:cs typeface="Arial"/>
                <a:sym typeface="Arial"/>
              </a:rPr>
              <a:t>&gt;Título Modal&lt;/</a:t>
            </a:r>
            <a:r>
              <a:rPr b="0" lang="en-US" sz="1200">
                <a:solidFill>
                  <a:srgbClr val="225588"/>
                </a:solidFill>
                <a:latin typeface="Arial"/>
                <a:ea typeface="Arial"/>
                <a:cs typeface="Arial"/>
                <a:sym typeface="Arial"/>
              </a:rPr>
              <a:t>h1</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button</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type</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"button"</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class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"btn-close"</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data-bs-dismiss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"modal"</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aria-label</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"Close"</a:t>
            </a:r>
            <a:r>
              <a:rPr b="0" lang="en-US" sz="1200">
                <a:solidFill>
                  <a:srgbClr val="6688CC"/>
                </a:solidFill>
                <a:latin typeface="Arial"/>
                <a:ea typeface="Arial"/>
                <a:cs typeface="Arial"/>
                <a:sym typeface="Arial"/>
              </a:rPr>
              <a:t>&gt;&lt;/</a:t>
            </a:r>
            <a:r>
              <a:rPr b="0" lang="en-US" sz="1200">
                <a:solidFill>
                  <a:srgbClr val="225588"/>
                </a:solidFill>
                <a:latin typeface="Arial"/>
                <a:ea typeface="Arial"/>
                <a:cs typeface="Arial"/>
                <a:sym typeface="Arial"/>
              </a:rPr>
              <a:t>button</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class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"modal-body"</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Prueba ISIL DDW</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class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"modal-footer"</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button</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type</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"button"</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class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"btn btn-secondary"</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data-bs-dismiss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"modal"</a:t>
            </a:r>
            <a:r>
              <a:rPr b="0" lang="en-US" sz="1200">
                <a:solidFill>
                  <a:srgbClr val="6688CC"/>
                </a:solidFill>
                <a:latin typeface="Arial"/>
                <a:ea typeface="Arial"/>
                <a:cs typeface="Arial"/>
                <a:sym typeface="Arial"/>
              </a:rPr>
              <a:t>&gt;Cerrar&lt;/</a:t>
            </a:r>
            <a:r>
              <a:rPr b="0" lang="en-US" sz="1200">
                <a:solidFill>
                  <a:srgbClr val="225588"/>
                </a:solidFill>
                <a:latin typeface="Arial"/>
                <a:ea typeface="Arial"/>
                <a:cs typeface="Arial"/>
                <a:sym typeface="Arial"/>
              </a:rPr>
              <a:t>button</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button</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type</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"button"</a:t>
            </a:r>
            <a:r>
              <a:rPr b="0" lang="en-US" sz="1200">
                <a:solidFill>
                  <a:srgbClr val="6688CC"/>
                </a:solidFill>
                <a:latin typeface="Arial"/>
                <a:ea typeface="Arial"/>
                <a:cs typeface="Arial"/>
                <a:sym typeface="Arial"/>
              </a:rPr>
              <a:t> </a:t>
            </a:r>
            <a:r>
              <a:rPr b="0" lang="en-US" sz="1200">
                <a:solidFill>
                  <a:srgbClr val="DDBB88"/>
                </a:solidFill>
                <a:latin typeface="Arial"/>
                <a:ea typeface="Arial"/>
                <a:cs typeface="Arial"/>
                <a:sym typeface="Arial"/>
              </a:rPr>
              <a:t>class</a:t>
            </a:r>
            <a:r>
              <a:rPr b="0" lang="en-US" sz="1200">
                <a:solidFill>
                  <a:srgbClr val="6688CC"/>
                </a:solidFill>
                <a:latin typeface="Arial"/>
                <a:ea typeface="Arial"/>
                <a:cs typeface="Arial"/>
                <a:sym typeface="Arial"/>
              </a:rPr>
              <a:t>=</a:t>
            </a:r>
            <a:r>
              <a:rPr b="0" lang="en-US" sz="1200">
                <a:solidFill>
                  <a:srgbClr val="22AA44"/>
                </a:solidFill>
                <a:latin typeface="Arial"/>
                <a:ea typeface="Arial"/>
                <a:cs typeface="Arial"/>
                <a:sym typeface="Arial"/>
              </a:rPr>
              <a:t>"btn btn-primary"</a:t>
            </a:r>
            <a:r>
              <a:rPr b="0" lang="en-US" sz="1200">
                <a:solidFill>
                  <a:srgbClr val="6688CC"/>
                </a:solidFill>
                <a:latin typeface="Arial"/>
                <a:ea typeface="Arial"/>
                <a:cs typeface="Arial"/>
                <a:sym typeface="Arial"/>
              </a:rPr>
              <a:t>&gt;Guardar cambios&lt;/</a:t>
            </a:r>
            <a:r>
              <a:rPr b="0" lang="en-US" sz="1200">
                <a:solidFill>
                  <a:srgbClr val="225588"/>
                </a:solidFill>
                <a:latin typeface="Arial"/>
                <a:ea typeface="Arial"/>
                <a:cs typeface="Arial"/>
                <a:sym typeface="Arial"/>
              </a:rPr>
              <a:t>button</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200">
                <a:solidFill>
                  <a:srgbClr val="6688CC"/>
                </a:solidFill>
                <a:latin typeface="Arial"/>
                <a:ea typeface="Arial"/>
                <a:cs typeface="Arial"/>
                <a:sym typeface="Arial"/>
              </a:rPr>
              <a:t>&lt;/</a:t>
            </a:r>
            <a:r>
              <a:rPr b="0" lang="en-US" sz="1200">
                <a:solidFill>
                  <a:srgbClr val="225588"/>
                </a:solidFill>
                <a:latin typeface="Arial"/>
                <a:ea typeface="Arial"/>
                <a:cs typeface="Arial"/>
                <a:sym typeface="Arial"/>
              </a:rPr>
              <a:t>div</a:t>
            </a:r>
            <a:r>
              <a:rPr b="0" lang="en-US" sz="1200">
                <a:solidFill>
                  <a:srgbClr val="6688CC"/>
                </a:solidFill>
                <a:latin typeface="Arial"/>
                <a:ea typeface="Arial"/>
                <a:cs typeface="Arial"/>
                <a:sym typeface="Arial"/>
              </a:rPr>
              <a:t>&gt;</a:t>
            </a:r>
            <a:endParaRPr/>
          </a:p>
        </p:txBody>
      </p:sp>
      <p:sp>
        <p:nvSpPr>
          <p:cNvPr id="130" name="Google Shape;130;p11"/>
          <p:cNvSpPr txBox="1"/>
          <p:nvPr/>
        </p:nvSpPr>
        <p:spPr>
          <a:xfrm>
            <a:off x="407875" y="603958"/>
            <a:ext cx="4572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Calibri"/>
                <a:ea typeface="Calibri"/>
                <a:cs typeface="Calibri"/>
                <a:sym typeface="Calibri"/>
              </a:rPr>
              <a:t>Pongamos a prueba el código a continuación:</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12"/>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12"/>
          <p:cNvSpPr/>
          <p:nvPr/>
        </p:nvSpPr>
        <p:spPr>
          <a:xfrm>
            <a:off x="424252" y="3703125"/>
            <a:ext cx="7966170" cy="82997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800">
                <a:solidFill>
                  <a:schemeClr val="lt1"/>
                </a:solidFill>
                <a:latin typeface="Calibri"/>
                <a:ea typeface="Calibri"/>
                <a:cs typeface="Calibri"/>
                <a:sym typeface="Calibri"/>
              </a:rPr>
              <a:t>/ POPOVERS</a:t>
            </a:r>
            <a:endParaRPr b="1"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3"/>
          <p:cNvSpPr/>
          <p:nvPr/>
        </p:nvSpPr>
        <p:spPr>
          <a:xfrm>
            <a:off x="628154" y="3509933"/>
            <a:ext cx="7885421" cy="1300606"/>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≈¬¬¬ççç</a:t>
            </a:r>
            <a:endParaRPr/>
          </a:p>
        </p:txBody>
      </p:sp>
      <p:sp>
        <p:nvSpPr>
          <p:cNvPr id="144" name="Google Shape;144;p1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POPOVERS</a:t>
            </a:r>
            <a:endParaRPr/>
          </a:p>
        </p:txBody>
      </p:sp>
      <p:sp>
        <p:nvSpPr>
          <p:cNvPr id="145" name="Google Shape;145;p13"/>
          <p:cNvSpPr txBox="1"/>
          <p:nvPr/>
        </p:nvSpPr>
        <p:spPr>
          <a:xfrm>
            <a:off x="407875" y="674773"/>
            <a:ext cx="8328250"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62626"/>
                </a:solidFill>
                <a:latin typeface="Calibri"/>
                <a:ea typeface="Calibri"/>
                <a:cs typeface="Calibri"/>
                <a:sym typeface="Calibri"/>
              </a:rPr>
              <a:t>Los popovers son elementos emergentes similares a los modales</a:t>
            </a:r>
            <a:r>
              <a:rPr lang="en-US" sz="1600">
                <a:solidFill>
                  <a:srgbClr val="262626"/>
                </a:solidFill>
                <a:latin typeface="Calibri"/>
                <a:ea typeface="Calibri"/>
                <a:cs typeface="Calibri"/>
                <a:sym typeface="Calibri"/>
              </a:rPr>
              <a:t>, pero con un propósito diferente.</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Mientras que los modales son ventanas emergentes que muestran contenido adicional de forma temporal y requieren una interacción activa del usuario para cerrarse, </a:t>
            </a:r>
            <a:r>
              <a:rPr b="1" lang="en-US" sz="1600">
                <a:solidFill>
                  <a:srgbClr val="262626"/>
                </a:solidFill>
                <a:latin typeface="Calibri"/>
                <a:ea typeface="Calibri"/>
                <a:cs typeface="Calibri"/>
                <a:sym typeface="Calibri"/>
              </a:rPr>
              <a:t>los popovers son pequeñas superposiciones que aparecen cuando el usuario interactúa con un elemento específico de la página</a:t>
            </a:r>
            <a:r>
              <a:rPr lang="en-US" sz="1600">
                <a:solidFill>
                  <a:srgbClr val="262626"/>
                </a:solidFill>
                <a:latin typeface="Calibri"/>
                <a:ea typeface="Calibri"/>
                <a:cs typeface="Calibri"/>
                <a:sym typeface="Calibri"/>
              </a:rPr>
              <a:t>, como un botón, enlace o imagen.</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Los popovers generalmente contienen información adicional, explicaciones, detalles o cualquier tipo de contenido que ayude a </a:t>
            </a:r>
            <a:r>
              <a:rPr b="1" lang="en-US" sz="1600">
                <a:solidFill>
                  <a:srgbClr val="262626"/>
                </a:solidFill>
                <a:latin typeface="Calibri"/>
                <a:ea typeface="Calibri"/>
                <a:cs typeface="Calibri"/>
                <a:sym typeface="Calibri"/>
              </a:rPr>
              <a:t>proporcionar contexto o aclarar la función del elemento </a:t>
            </a:r>
            <a:r>
              <a:rPr lang="en-US" sz="1600">
                <a:solidFill>
                  <a:srgbClr val="262626"/>
                </a:solidFill>
                <a:latin typeface="Calibri"/>
                <a:ea typeface="Calibri"/>
                <a:cs typeface="Calibri"/>
                <a:sym typeface="Calibri"/>
              </a:rPr>
              <a:t>con el que están asociados.</a:t>
            </a:r>
            <a:endParaRPr b="0" i="0" sz="1800">
              <a:solidFill>
                <a:schemeClr val="dk1"/>
              </a:solidFill>
              <a:latin typeface="Arial"/>
              <a:ea typeface="Arial"/>
              <a:cs typeface="Arial"/>
              <a:sym typeface="Arial"/>
            </a:endParaRPr>
          </a:p>
        </p:txBody>
      </p:sp>
      <p:pic>
        <p:nvPicPr>
          <p:cNvPr id="146" name="Google Shape;146;p13"/>
          <p:cNvPicPr preferRelativeResize="0"/>
          <p:nvPr/>
        </p:nvPicPr>
        <p:blipFill rotWithShape="1">
          <a:blip r:embed="rId3">
            <a:alphaModFix/>
          </a:blip>
          <a:srcRect b="0" l="0" r="0" t="0"/>
          <a:stretch/>
        </p:blipFill>
        <p:spPr>
          <a:xfrm>
            <a:off x="685800" y="3583261"/>
            <a:ext cx="7772400" cy="11653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4"/>
          <p:cNvSpPr/>
          <p:nvPr/>
        </p:nvSpPr>
        <p:spPr>
          <a:xfrm>
            <a:off x="2924269" y="4140743"/>
            <a:ext cx="2893728" cy="915961"/>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≈¬¬¬ççç</a:t>
            </a:r>
            <a:endParaRPr/>
          </a:p>
        </p:txBody>
      </p:sp>
      <p:sp>
        <p:nvSpPr>
          <p:cNvPr id="153" name="Google Shape;153;p1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POPOVERS</a:t>
            </a:r>
            <a:endParaRPr/>
          </a:p>
        </p:txBody>
      </p:sp>
      <p:sp>
        <p:nvSpPr>
          <p:cNvPr id="154" name="Google Shape;154;p14"/>
          <p:cNvSpPr txBox="1"/>
          <p:nvPr/>
        </p:nvSpPr>
        <p:spPr>
          <a:xfrm>
            <a:off x="388607" y="658296"/>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Probemos con este código:</a:t>
            </a:r>
            <a:endParaRPr/>
          </a:p>
        </p:txBody>
      </p:sp>
      <p:pic>
        <p:nvPicPr>
          <p:cNvPr id="155" name="Google Shape;155;p14"/>
          <p:cNvPicPr preferRelativeResize="0"/>
          <p:nvPr/>
        </p:nvPicPr>
        <p:blipFill rotWithShape="1">
          <a:blip r:embed="rId3">
            <a:alphaModFix/>
          </a:blip>
          <a:srcRect b="33737" l="0" r="30500" t="2153"/>
          <a:stretch/>
        </p:blipFill>
        <p:spPr>
          <a:xfrm>
            <a:off x="2988308" y="4205611"/>
            <a:ext cx="2793476" cy="773591"/>
          </a:xfrm>
          <a:prstGeom prst="rect">
            <a:avLst/>
          </a:prstGeom>
          <a:noFill/>
          <a:ln>
            <a:noFill/>
          </a:ln>
        </p:spPr>
      </p:pic>
      <p:sp>
        <p:nvSpPr>
          <p:cNvPr id="156" name="Google Shape;156;p14"/>
          <p:cNvSpPr/>
          <p:nvPr/>
        </p:nvSpPr>
        <p:spPr>
          <a:xfrm>
            <a:off x="585402" y="1045847"/>
            <a:ext cx="7974830" cy="291184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157" name="Google Shape;157;p14"/>
          <p:cNvSpPr txBox="1"/>
          <p:nvPr/>
        </p:nvSpPr>
        <p:spPr>
          <a:xfrm>
            <a:off x="665248" y="1135589"/>
            <a:ext cx="7813503" cy="273921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head</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link</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href</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"https://cdn.jsdelivr.net/npm/bootstrap@5.3.0/dist/css/bootstrap.min.css"</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rel</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"stylesheet"</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integrity</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"sha384-9ndCyUaIbzAi2FUVXJi0CjmCapSmO7SnpJef0486qhLnuZ2cdeRhO02iuK6FUUVM"</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crossorigin</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"anonymous"</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script</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src</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"https://cdn.jsdelivr.net/npm/@popperjs/core@2.11.6/dist/umd/popper.min.js"</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script</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script</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src</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"https://cdn.jsdelivr.net/npm/bootstrap@5.3.0/dist/js/bootstrap.bundle.min.js"</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integrity</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"sha384-geWF76RCwLtnZ8qwWowPQNguL3RmwHVBC9FhGdlKrxdiJJigb/j/68SIy3Te4Bkz"</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crossorigin</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"anonymous"</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script</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title</a:t>
            </a:r>
            <a:r>
              <a:rPr lang="en-US" sz="1000">
                <a:solidFill>
                  <a:srgbClr val="808080"/>
                </a:solidFill>
                <a:latin typeface="Consolas"/>
                <a:ea typeface="Consolas"/>
                <a:cs typeface="Consolas"/>
                <a:sym typeface="Consolas"/>
              </a:rPr>
              <a:t>&gt;</a:t>
            </a:r>
            <a:r>
              <a:rPr b="0" lang="en-US" sz="1000">
                <a:solidFill>
                  <a:srgbClr val="6688CC"/>
                </a:solidFill>
                <a:latin typeface="Consolas"/>
                <a:ea typeface="Consolas"/>
                <a:cs typeface="Consolas"/>
                <a:sym typeface="Consolas"/>
              </a:rPr>
              <a:t>Test popover</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title</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head</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body</a:t>
            </a:r>
            <a:r>
              <a:rPr lang="en-US" sz="1000">
                <a:solidFill>
                  <a:srgbClr val="808080"/>
                </a:solidFill>
                <a:latin typeface="Consolas"/>
                <a:ea typeface="Consolas"/>
                <a:cs typeface="Consolas"/>
                <a:sym typeface="Consolas"/>
              </a:rPr>
              <a:t>&gt;</a:t>
            </a:r>
            <a:br>
              <a:rPr b="0" lang="en-US" sz="1000">
                <a:solidFill>
                  <a:srgbClr val="6688CC"/>
                </a:solidFill>
                <a:latin typeface="Consolas"/>
                <a:ea typeface="Consolas"/>
                <a:cs typeface="Consolas"/>
                <a:sym typeface="Consolas"/>
              </a:rPr>
            </a:b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type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"btn btn-secondary"</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data-bs-toggle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"popover"</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data-bs-placement</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"top"</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data-bs-original-title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"Título del popover"</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data-bs-content</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"ISIL DDW POPOVER"</a:t>
            </a:r>
            <a:r>
              <a:rPr lang="en-US" sz="1000">
                <a:solidFill>
                  <a:srgbClr val="808080"/>
                </a:solidFill>
                <a:latin typeface="Consolas"/>
                <a:ea typeface="Consolas"/>
                <a:cs typeface="Consolas"/>
                <a:sym typeface="Consolas"/>
              </a:rPr>
              <a:t>&gt;</a:t>
            </a:r>
            <a:r>
              <a:rPr b="0" lang="en-US" sz="1000">
                <a:solidFill>
                  <a:srgbClr val="6688CC"/>
                </a:solidFill>
                <a:latin typeface="Consolas"/>
                <a:ea typeface="Consolas"/>
                <a:cs typeface="Consolas"/>
                <a:sym typeface="Consolas"/>
              </a:rPr>
              <a:t>Clic para probar</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button</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script</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n-US" sz="1000">
                <a:solidFill>
                  <a:srgbClr val="6688CC"/>
                </a:solidFill>
                <a:latin typeface="Consolas"/>
                <a:ea typeface="Consolas"/>
                <a:cs typeface="Consolas"/>
                <a:sym typeface="Consolas"/>
              </a:rPr>
              <a:t>document.</a:t>
            </a:r>
            <a:r>
              <a:rPr b="0" lang="en-US" sz="1000">
                <a:solidFill>
                  <a:srgbClr val="DDBB88"/>
                </a:solidFill>
                <a:latin typeface="Consolas"/>
                <a:ea typeface="Consolas"/>
                <a:cs typeface="Consolas"/>
                <a:sym typeface="Consolas"/>
              </a:rPr>
              <a:t>addEventListener</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"DOMContentLoaded"</a:t>
            </a:r>
            <a:r>
              <a:rPr lang="en-US" sz="1000">
                <a:solidFill>
                  <a:srgbClr val="D4D4D4"/>
                </a:solidFill>
                <a:latin typeface="Consolas"/>
                <a:ea typeface="Consolas"/>
                <a:cs typeface="Consolas"/>
                <a:sym typeface="Consolas"/>
              </a:rPr>
              <a:t>,</a:t>
            </a:r>
            <a:r>
              <a:rPr b="0" lang="en-US" sz="1000">
                <a:solidFill>
                  <a:srgbClr val="6688CC"/>
                </a:solidFill>
                <a:latin typeface="Consolas"/>
                <a:ea typeface="Consolas"/>
                <a:cs typeface="Consolas"/>
                <a:sym typeface="Consolas"/>
              </a:rPr>
              <a:t> </a:t>
            </a:r>
            <a:r>
              <a:rPr b="0" i="1" lang="en-US" sz="1000">
                <a:solidFill>
                  <a:srgbClr val="9966B8"/>
                </a:solidFill>
                <a:latin typeface="Consolas"/>
                <a:ea typeface="Consolas"/>
                <a:cs typeface="Consolas"/>
                <a:sym typeface="Consolas"/>
              </a:rPr>
              <a:t>function</a:t>
            </a:r>
            <a:r>
              <a:rPr b="0" lang="en-US" sz="1000">
                <a:solidFill>
                  <a:srgbClr val="6688CC"/>
                </a:solidFill>
                <a:latin typeface="Consolas"/>
                <a:ea typeface="Consolas"/>
                <a:cs typeface="Consolas"/>
                <a:sym typeface="Consolas"/>
              </a:rPr>
              <a:t> </a:t>
            </a:r>
            <a:r>
              <a:rPr lang="en-US" sz="10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i="1" lang="en-US" sz="1000">
                <a:solidFill>
                  <a:srgbClr val="9966B8"/>
                </a:solidFill>
                <a:latin typeface="Consolas"/>
                <a:ea typeface="Consolas"/>
                <a:cs typeface="Consolas"/>
                <a:sym typeface="Consolas"/>
              </a:rPr>
              <a:t>var</a:t>
            </a:r>
            <a:r>
              <a:rPr b="0" lang="en-US" sz="1000">
                <a:solidFill>
                  <a:srgbClr val="6688CC"/>
                </a:solidFill>
                <a:latin typeface="Consolas"/>
                <a:ea typeface="Consolas"/>
                <a:cs typeface="Consolas"/>
                <a:sym typeface="Consolas"/>
              </a:rPr>
              <a:t> popoverTriggerList </a:t>
            </a:r>
            <a:r>
              <a:rPr lang="en-US" sz="1000">
                <a:solidFill>
                  <a:srgbClr val="D4D4D4"/>
                </a:solidFill>
                <a:latin typeface="Consolas"/>
                <a:ea typeface="Consolas"/>
                <a:cs typeface="Consolas"/>
                <a:sym typeface="Consolas"/>
              </a:rPr>
              <a:t>= [].</a:t>
            </a:r>
            <a:r>
              <a:rPr b="0" lang="en-US" sz="1000">
                <a:solidFill>
                  <a:srgbClr val="DDBB88"/>
                </a:solidFill>
                <a:latin typeface="Consolas"/>
                <a:ea typeface="Consolas"/>
                <a:cs typeface="Consolas"/>
                <a:sym typeface="Consolas"/>
              </a:rPr>
              <a:t>slice</a:t>
            </a:r>
            <a:r>
              <a:rPr b="0" lang="en-US" sz="1000">
                <a:solidFill>
                  <a:srgbClr val="6688CC"/>
                </a:solidFill>
                <a:latin typeface="Consolas"/>
                <a:ea typeface="Consolas"/>
                <a:cs typeface="Consolas"/>
                <a:sym typeface="Consolas"/>
              </a:rPr>
              <a:t>.</a:t>
            </a:r>
            <a:r>
              <a:rPr b="0" lang="en-US" sz="1000">
                <a:solidFill>
                  <a:srgbClr val="DDBB88"/>
                </a:solidFill>
                <a:latin typeface="Consolas"/>
                <a:ea typeface="Consolas"/>
                <a:cs typeface="Consolas"/>
                <a:sym typeface="Consolas"/>
              </a:rPr>
              <a:t>call</a:t>
            </a:r>
            <a:r>
              <a:rPr b="0" lang="en-US" sz="1000">
                <a:solidFill>
                  <a:srgbClr val="6688CC"/>
                </a:solidFill>
                <a:latin typeface="Consolas"/>
                <a:ea typeface="Consolas"/>
                <a:cs typeface="Consolas"/>
                <a:sym typeface="Consolas"/>
              </a:rPr>
              <a:t>(document.</a:t>
            </a:r>
            <a:r>
              <a:rPr b="0" lang="en-US" sz="1000">
                <a:solidFill>
                  <a:srgbClr val="DDBB88"/>
                </a:solidFill>
                <a:latin typeface="Consolas"/>
                <a:ea typeface="Consolas"/>
                <a:cs typeface="Consolas"/>
                <a:sym typeface="Consolas"/>
              </a:rPr>
              <a:t>querySelectorAll</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'[data-bs-toggle="popover"]'</a:t>
            </a:r>
            <a:r>
              <a:rPr lang="en-US" sz="10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i="1" lang="en-US" sz="1000">
                <a:solidFill>
                  <a:srgbClr val="9966B8"/>
                </a:solidFill>
                <a:latin typeface="Consolas"/>
                <a:ea typeface="Consolas"/>
                <a:cs typeface="Consolas"/>
                <a:sym typeface="Consolas"/>
              </a:rPr>
              <a:t>var</a:t>
            </a:r>
            <a:r>
              <a:rPr b="0" lang="en-US" sz="1000">
                <a:solidFill>
                  <a:srgbClr val="6688CC"/>
                </a:solidFill>
                <a:latin typeface="Consolas"/>
                <a:ea typeface="Consolas"/>
                <a:cs typeface="Consolas"/>
                <a:sym typeface="Consolas"/>
              </a:rPr>
              <a:t> popoverList </a:t>
            </a:r>
            <a:r>
              <a:rPr lang="en-US" sz="1000">
                <a:solidFill>
                  <a:srgbClr val="D4D4D4"/>
                </a:solidFill>
                <a:latin typeface="Consolas"/>
                <a:ea typeface="Consolas"/>
                <a:cs typeface="Consolas"/>
                <a:sym typeface="Consolas"/>
              </a:rPr>
              <a:t>=</a:t>
            </a:r>
            <a:r>
              <a:rPr b="0" lang="en-US" sz="1000">
                <a:solidFill>
                  <a:srgbClr val="6688CC"/>
                </a:solidFill>
                <a:latin typeface="Consolas"/>
                <a:ea typeface="Consolas"/>
                <a:cs typeface="Consolas"/>
                <a:sym typeface="Consolas"/>
              </a:rPr>
              <a:t> popoverTriggerList.</a:t>
            </a:r>
            <a:r>
              <a:rPr b="0" lang="en-US" sz="1000">
                <a:solidFill>
                  <a:srgbClr val="DDBB88"/>
                </a:solidFill>
                <a:latin typeface="Consolas"/>
                <a:ea typeface="Consolas"/>
                <a:cs typeface="Consolas"/>
                <a:sym typeface="Consolas"/>
              </a:rPr>
              <a:t>map</a:t>
            </a:r>
            <a:r>
              <a:rPr lang="en-US" sz="1000">
                <a:solidFill>
                  <a:srgbClr val="D4D4D4"/>
                </a:solidFill>
                <a:latin typeface="Consolas"/>
                <a:ea typeface="Consolas"/>
                <a:cs typeface="Consolas"/>
                <a:sym typeface="Consolas"/>
              </a:rPr>
              <a:t>(</a:t>
            </a:r>
            <a:r>
              <a:rPr b="0" i="1" lang="en-US" sz="1000">
                <a:solidFill>
                  <a:srgbClr val="9966B8"/>
                </a:solidFill>
                <a:latin typeface="Consolas"/>
                <a:ea typeface="Consolas"/>
                <a:cs typeface="Consolas"/>
                <a:sym typeface="Consolas"/>
              </a:rPr>
              <a:t>function</a:t>
            </a:r>
            <a:r>
              <a:rPr b="0" lang="en-US" sz="1000">
                <a:solidFill>
                  <a:srgbClr val="6688CC"/>
                </a:solidFill>
                <a:latin typeface="Consolas"/>
                <a:ea typeface="Consolas"/>
                <a:cs typeface="Consolas"/>
                <a:sym typeface="Consolas"/>
              </a:rPr>
              <a:t> </a:t>
            </a:r>
            <a:r>
              <a:rPr lang="en-US" sz="1000">
                <a:solidFill>
                  <a:srgbClr val="D4D4D4"/>
                </a:solidFill>
                <a:latin typeface="Consolas"/>
                <a:ea typeface="Consolas"/>
                <a:cs typeface="Consolas"/>
                <a:sym typeface="Consolas"/>
              </a:rPr>
              <a:t>(</a:t>
            </a:r>
            <a:r>
              <a:rPr b="0" i="1" lang="en-US" sz="1000">
                <a:solidFill>
                  <a:srgbClr val="2277FF"/>
                </a:solidFill>
                <a:latin typeface="Consolas"/>
                <a:ea typeface="Consolas"/>
                <a:cs typeface="Consolas"/>
                <a:sym typeface="Consolas"/>
              </a:rPr>
              <a:t>popoverTriggerEl</a:t>
            </a:r>
            <a:r>
              <a:rPr lang="en-US" sz="1000">
                <a:solidFill>
                  <a:srgbClr val="D4D4D4"/>
                </a:solidFill>
                <a:latin typeface="Consolas"/>
                <a:ea typeface="Consolas"/>
                <a:cs typeface="Consolas"/>
                <a:sym typeface="Consolas"/>
              </a:rPr>
              <a:t>)</a:t>
            </a:r>
            <a:r>
              <a:rPr b="0" lang="en-US" sz="1000">
                <a:solidFill>
                  <a:srgbClr val="6688CC"/>
                </a:solidFill>
                <a:latin typeface="Consolas"/>
                <a:ea typeface="Consolas"/>
                <a:cs typeface="Consolas"/>
                <a:sym typeface="Consolas"/>
              </a:rPr>
              <a:t> </a:t>
            </a:r>
            <a:r>
              <a:rPr lang="en-US" sz="10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n-US" sz="1000">
                <a:solidFill>
                  <a:srgbClr val="225588"/>
                </a:solidFill>
                <a:latin typeface="Consolas"/>
                <a:ea typeface="Consolas"/>
                <a:cs typeface="Consolas"/>
                <a:sym typeface="Consolas"/>
              </a:rPr>
              <a:t>return</a:t>
            </a:r>
            <a:r>
              <a:rPr b="0" lang="en-US" sz="1000">
                <a:solidFill>
                  <a:srgbClr val="6688CC"/>
                </a:solidFill>
                <a:latin typeface="Consolas"/>
                <a:ea typeface="Consolas"/>
                <a:cs typeface="Consolas"/>
                <a:sym typeface="Consolas"/>
              </a:rPr>
              <a:t> </a:t>
            </a:r>
            <a:r>
              <a:rPr b="0" lang="en-US" sz="1000">
                <a:solidFill>
                  <a:srgbClr val="225588"/>
                </a:solidFill>
                <a:latin typeface="Consolas"/>
                <a:ea typeface="Consolas"/>
                <a:cs typeface="Consolas"/>
                <a:sym typeface="Consolas"/>
              </a:rPr>
              <a:t>new</a:t>
            </a:r>
            <a:r>
              <a:rPr b="0" lang="en-US" sz="1000">
                <a:solidFill>
                  <a:srgbClr val="6688CC"/>
                </a:solidFill>
                <a:latin typeface="Consolas"/>
                <a:ea typeface="Consolas"/>
                <a:cs typeface="Consolas"/>
                <a:sym typeface="Consolas"/>
              </a:rPr>
              <a:t> bootstrap.</a:t>
            </a:r>
            <a:r>
              <a:rPr b="0" lang="en-US" sz="1000">
                <a:solidFill>
                  <a:srgbClr val="DDBB88"/>
                </a:solidFill>
                <a:latin typeface="Consolas"/>
                <a:ea typeface="Consolas"/>
                <a:cs typeface="Consolas"/>
                <a:sym typeface="Consolas"/>
              </a:rPr>
              <a:t>Popover</a:t>
            </a:r>
            <a:r>
              <a:rPr lang="en-US" sz="1000">
                <a:solidFill>
                  <a:srgbClr val="D4D4D4"/>
                </a:solidFill>
                <a:latin typeface="Consolas"/>
                <a:ea typeface="Consolas"/>
                <a:cs typeface="Consolas"/>
                <a:sym typeface="Consolas"/>
              </a:rPr>
              <a:t>(</a:t>
            </a:r>
            <a:r>
              <a:rPr b="0" i="1" lang="en-US" sz="1000">
                <a:solidFill>
                  <a:srgbClr val="2277FF"/>
                </a:solidFill>
                <a:latin typeface="Consolas"/>
                <a:ea typeface="Consolas"/>
                <a:cs typeface="Consolas"/>
                <a:sym typeface="Consolas"/>
              </a:rPr>
              <a:t>popoverTriggerEl</a:t>
            </a:r>
            <a:r>
              <a:rPr lang="en-US" sz="1000">
                <a:solidFill>
                  <a:srgbClr val="D4D4D4"/>
                </a:solidFill>
                <a:latin typeface="Consolas"/>
                <a:ea typeface="Consolas"/>
                <a:cs typeface="Consolas"/>
                <a:sym typeface="Consolas"/>
              </a:rPr>
              <a:t>); });});</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script</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t/>
            </a:r>
            <a:endParaRPr b="0" sz="1200">
              <a:solidFill>
                <a:srgbClr val="D4D4D4"/>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15"/>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800">
                <a:solidFill>
                  <a:schemeClr val="lt1"/>
                </a:solidFill>
                <a:latin typeface="Calibri"/>
                <a:ea typeface="Calibri"/>
                <a:cs typeface="Calibri"/>
                <a:sym typeface="Calibri"/>
              </a:rPr>
              <a:t>/ SCROLLSPY</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SCROLLSPY</a:t>
            </a:r>
            <a:endParaRPr/>
          </a:p>
        </p:txBody>
      </p:sp>
      <p:sp>
        <p:nvSpPr>
          <p:cNvPr id="171" name="Google Shape;171;p16"/>
          <p:cNvSpPr txBox="1"/>
          <p:nvPr/>
        </p:nvSpPr>
        <p:spPr>
          <a:xfrm>
            <a:off x="319847" y="790575"/>
            <a:ext cx="8528953"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62626"/>
                </a:solidFill>
                <a:latin typeface="Calibri"/>
                <a:ea typeface="Calibri"/>
                <a:cs typeface="Calibri"/>
                <a:sym typeface="Calibri"/>
              </a:rPr>
              <a:t>¿QUÉ ES?</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Scrollspy es una funcionalidad de Bootstrap que </a:t>
            </a:r>
            <a:r>
              <a:rPr b="1" lang="en-US" sz="1600">
                <a:solidFill>
                  <a:srgbClr val="262626"/>
                </a:solidFill>
                <a:latin typeface="Calibri"/>
                <a:ea typeface="Calibri"/>
                <a:cs typeface="Calibri"/>
                <a:sym typeface="Calibri"/>
              </a:rPr>
              <a:t>permite crear navegación interactiva y automáticamente basada en el desplazamiento vertical de la página. </a:t>
            </a:r>
            <a:r>
              <a:rPr lang="en-US" sz="1600">
                <a:solidFill>
                  <a:srgbClr val="262626"/>
                </a:solidFill>
                <a:latin typeface="Calibri"/>
                <a:ea typeface="Calibri"/>
                <a:cs typeface="Calibri"/>
                <a:sym typeface="Calibri"/>
              </a:rPr>
              <a:t>Es decir, cuando los usuarios se desplazan hacia abajo o hacia arriba en una web, Scrollspy puede identificar </a:t>
            </a:r>
            <a:r>
              <a:rPr b="1" lang="en-US" sz="1600">
                <a:solidFill>
                  <a:srgbClr val="262626"/>
                </a:solidFill>
                <a:latin typeface="Calibri"/>
                <a:ea typeface="Calibri"/>
                <a:cs typeface="Calibri"/>
                <a:sym typeface="Calibri"/>
              </a:rPr>
              <a:t>qué secciones están visibles en la ventana del navegador</a:t>
            </a:r>
            <a:r>
              <a:rPr lang="en-US" sz="1600">
                <a:solidFill>
                  <a:srgbClr val="262626"/>
                </a:solidFill>
                <a:latin typeface="Calibri"/>
                <a:ea typeface="Calibri"/>
                <a:cs typeface="Calibri"/>
                <a:sym typeface="Calibri"/>
              </a:rPr>
              <a:t> y </a:t>
            </a:r>
            <a:r>
              <a:rPr b="1" lang="en-US" sz="1600">
                <a:solidFill>
                  <a:srgbClr val="262626"/>
                </a:solidFill>
                <a:latin typeface="Calibri"/>
                <a:ea typeface="Calibri"/>
                <a:cs typeface="Calibri"/>
                <a:sym typeface="Calibri"/>
              </a:rPr>
              <a:t>resaltar automáticamente los enlaces de navegación </a:t>
            </a:r>
            <a:r>
              <a:rPr lang="en-US" sz="1600">
                <a:solidFill>
                  <a:srgbClr val="262626"/>
                </a:solidFill>
                <a:latin typeface="Calibri"/>
                <a:ea typeface="Calibri"/>
                <a:cs typeface="Calibri"/>
                <a:sym typeface="Calibri"/>
              </a:rPr>
              <a:t>correspondientes a esas secciones.</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Para usar Scrollspy en Bootstrap, necesitamos </a:t>
            </a:r>
            <a:r>
              <a:rPr b="1" lang="en-US" sz="1600">
                <a:solidFill>
                  <a:srgbClr val="262626"/>
                </a:solidFill>
                <a:latin typeface="Calibri"/>
                <a:ea typeface="Calibri"/>
                <a:cs typeface="Calibri"/>
                <a:sym typeface="Calibri"/>
              </a:rPr>
              <a:t>estructurar secciones identificables mediante etiquetas HTML 5</a:t>
            </a:r>
            <a:r>
              <a:rPr lang="en-US" sz="1600">
                <a:solidFill>
                  <a:srgbClr val="262626"/>
                </a:solidFill>
                <a:latin typeface="Calibri"/>
                <a:ea typeface="Calibri"/>
                <a:cs typeface="Calibri"/>
                <a:sym typeface="Calibri"/>
              </a:rPr>
              <a:t> como </a:t>
            </a:r>
            <a:r>
              <a:rPr b="1" lang="en-US" sz="1600">
                <a:solidFill>
                  <a:srgbClr val="276B7D"/>
                </a:solidFill>
                <a:latin typeface="Calibri"/>
                <a:ea typeface="Calibri"/>
                <a:cs typeface="Calibri"/>
                <a:sym typeface="Calibri"/>
              </a:rPr>
              <a:t>&lt;section&gt;, &lt;div&gt; </a:t>
            </a:r>
            <a:r>
              <a:rPr lang="en-US" sz="1600">
                <a:solidFill>
                  <a:srgbClr val="262626"/>
                </a:solidFill>
                <a:latin typeface="Calibri"/>
                <a:ea typeface="Calibri"/>
                <a:cs typeface="Calibri"/>
                <a:sym typeface="Calibri"/>
              </a:rPr>
              <a:t>o cualquier otro elemento con un atributo id. Luego, debemos crear una lista de enlaces de navegación con atributos especiales de Bootstrap que se vinculen a los identificadores de las secciones.</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Scrollspy es una característica útil de Bootstrap que </a:t>
            </a:r>
            <a:r>
              <a:rPr b="1" lang="en-US" sz="1600">
                <a:solidFill>
                  <a:srgbClr val="262626"/>
                </a:solidFill>
                <a:latin typeface="Calibri"/>
                <a:ea typeface="Calibri"/>
                <a:cs typeface="Calibri"/>
                <a:sym typeface="Calibri"/>
              </a:rPr>
              <a:t>facilita la creación de una navegación interactiva y resaltada automáticamente en páginas largas</a:t>
            </a:r>
            <a:r>
              <a:rPr lang="en-US" sz="1600">
                <a:solidFill>
                  <a:srgbClr val="262626"/>
                </a:solidFill>
                <a:latin typeface="Calibri"/>
                <a:ea typeface="Calibri"/>
                <a:cs typeface="Calibri"/>
                <a:sym typeface="Calibri"/>
              </a:rPr>
              <a:t>, mejorando la experiencia del usuario al permitirles navegar más fácilmente a través del contenido.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SCROLLSPY</a:t>
            </a:r>
            <a:endParaRPr/>
          </a:p>
        </p:txBody>
      </p:sp>
      <p:sp>
        <p:nvSpPr>
          <p:cNvPr id="178" name="Google Shape;178;p17"/>
          <p:cNvSpPr/>
          <p:nvPr/>
        </p:nvSpPr>
        <p:spPr>
          <a:xfrm>
            <a:off x="584584" y="1033276"/>
            <a:ext cx="7974830" cy="4248729"/>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179" name="Google Shape;179;p17"/>
          <p:cNvSpPr txBox="1"/>
          <p:nvPr/>
        </p:nvSpPr>
        <p:spPr>
          <a:xfrm>
            <a:off x="665247" y="1110926"/>
            <a:ext cx="7813503" cy="4093428"/>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nav</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"navbar-example2"</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"navbar bg-body-tertiary px-3 fixed-top"</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"navbar-brand"</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href</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t>
            </a:r>
            <a:r>
              <a:rPr b="0" lang="en-US" sz="1000">
                <a:solidFill>
                  <a:srgbClr val="6688CC"/>
                </a:solidFill>
                <a:latin typeface="Arial"/>
                <a:ea typeface="Arial"/>
                <a:cs typeface="Arial"/>
                <a:sym typeface="Arial"/>
              </a:rPr>
              <a:t>&gt;Navbar&lt;/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ul</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"nav nav-pills"</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"nav-item"</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384887"/>
                </a:solidFill>
                <a:latin typeface="Arial"/>
                <a:ea typeface="Arial"/>
                <a:cs typeface="Arial"/>
                <a:sym typeface="Arial"/>
              </a:rPr>
              <a:t>&lt;!-- Actualizar href para que apunte al ID de la sección correcta --&gt;</a:t>
            </a:r>
            <a:endParaRPr b="0" sz="1000">
              <a:solidFill>
                <a:srgbClr val="6688CC"/>
              </a:solidFill>
              <a:latin typeface="Arial"/>
              <a:ea typeface="Arial"/>
              <a:cs typeface="Arial"/>
              <a:sym typeface="Arial"/>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"nav-link"</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href</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"#scrollspyHeading1"</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data-bs-target</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"#scrollspy-container"</a:t>
            </a:r>
            <a:r>
              <a:rPr b="0" lang="en-US" sz="1000">
                <a:solidFill>
                  <a:srgbClr val="6688CC"/>
                </a:solidFill>
                <a:latin typeface="Arial"/>
                <a:ea typeface="Arial"/>
                <a:cs typeface="Arial"/>
                <a:sym typeface="Arial"/>
              </a:rPr>
              <a:t>&gt;Primero&lt;/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"nav-item"</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384887"/>
                </a:solidFill>
                <a:latin typeface="Arial"/>
                <a:ea typeface="Arial"/>
                <a:cs typeface="Arial"/>
                <a:sym typeface="Arial"/>
              </a:rPr>
              <a:t>&lt;!-- Actualizar href para que apunte al ID de la sección correcta --&gt;</a:t>
            </a:r>
            <a:endParaRPr b="0" sz="1000">
              <a:solidFill>
                <a:srgbClr val="6688CC"/>
              </a:solidFill>
              <a:latin typeface="Arial"/>
              <a:ea typeface="Arial"/>
              <a:cs typeface="Arial"/>
              <a:sym typeface="Arial"/>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"nav-link"</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href</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"#scrollspyHeading2"</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data-bs-target</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"#scrollspy-container"</a:t>
            </a:r>
            <a:r>
              <a:rPr b="0" lang="en-US" sz="1000">
                <a:solidFill>
                  <a:srgbClr val="6688CC"/>
                </a:solidFill>
                <a:latin typeface="Arial"/>
                <a:ea typeface="Arial"/>
                <a:cs typeface="Arial"/>
                <a:sym typeface="Arial"/>
              </a:rPr>
              <a:t>&gt;Segundo&lt;/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"nav-item dropdown"</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"nav-link dropdown-toggle"</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data-bs-toggle</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"dropdown"</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href</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role</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"button"</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aria-expanded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"false"</a:t>
            </a:r>
            <a:r>
              <a:rPr b="0" lang="en-US" sz="1000">
                <a:solidFill>
                  <a:srgbClr val="6688CC"/>
                </a:solidFill>
                <a:latin typeface="Arial"/>
                <a:ea typeface="Arial"/>
                <a:cs typeface="Arial"/>
                <a:sym typeface="Arial"/>
              </a:rPr>
              <a:t>&gt;Desplegable&lt;/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ul</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"dropdown-menu"</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"dropdown-item"</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href</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"#scrollspyHeading3"</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data-bs-target</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"#scrollspy-container"</a:t>
            </a:r>
            <a:r>
              <a:rPr b="0" lang="en-US" sz="1000">
                <a:solidFill>
                  <a:srgbClr val="6688CC"/>
                </a:solidFill>
                <a:latin typeface="Arial"/>
                <a:ea typeface="Arial"/>
                <a:cs typeface="Arial"/>
                <a:sym typeface="Arial"/>
              </a:rPr>
              <a:t>&gt;Tercero&lt;/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"dropdown-item"</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href</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"#scrollspyHeading4"</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data-bs-target</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"#scrollspy-container"</a:t>
            </a:r>
            <a:r>
              <a:rPr b="0" lang="en-US" sz="1000">
                <a:solidFill>
                  <a:srgbClr val="6688CC"/>
                </a:solidFill>
                <a:latin typeface="Arial"/>
                <a:ea typeface="Arial"/>
                <a:cs typeface="Arial"/>
                <a:sym typeface="Arial"/>
              </a:rPr>
              <a:t>&gt;Cuarto&lt;/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hr</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"dropdown-divider"</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"dropdown-item"</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href</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"#scrollspyHeading5"</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data-bs-target</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"#scrollspy-container"</a:t>
            </a:r>
            <a:r>
              <a:rPr b="0" lang="en-US" sz="1000">
                <a:solidFill>
                  <a:srgbClr val="6688CC"/>
                </a:solidFill>
                <a:latin typeface="Arial"/>
                <a:ea typeface="Arial"/>
                <a:cs typeface="Arial"/>
                <a:sym typeface="Arial"/>
              </a:rPr>
              <a:t>&gt;Quinto&lt;/</a:t>
            </a:r>
            <a:r>
              <a:rPr b="0" lang="en-US" sz="1000">
                <a:solidFill>
                  <a:srgbClr val="225588"/>
                </a:solidFill>
                <a:latin typeface="Arial"/>
                <a:ea typeface="Arial"/>
                <a:cs typeface="Arial"/>
                <a:sym typeface="Arial"/>
              </a:rPr>
              <a:t>a</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ul</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li</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ul</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nav</a:t>
            </a:r>
            <a:r>
              <a:rPr b="0" lang="en-US" sz="1000">
                <a:solidFill>
                  <a:srgbClr val="6688CC"/>
                </a:solidFill>
                <a:latin typeface="Arial"/>
                <a:ea typeface="Arial"/>
                <a:cs typeface="Arial"/>
                <a:sym typeface="Arial"/>
              </a:rPr>
              <a:t>&gt;</a:t>
            </a:r>
            <a:endParaRPr/>
          </a:p>
        </p:txBody>
      </p:sp>
      <p:sp>
        <p:nvSpPr>
          <p:cNvPr id="180" name="Google Shape;180;p17"/>
          <p:cNvSpPr txBox="1"/>
          <p:nvPr/>
        </p:nvSpPr>
        <p:spPr>
          <a:xfrm>
            <a:off x="407875" y="663944"/>
            <a:ext cx="4572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Calibri"/>
                <a:ea typeface="Calibri"/>
                <a:cs typeface="Calibri"/>
                <a:sym typeface="Calibri"/>
              </a:rPr>
              <a:t>Probemos nuestro código a continuación: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SCROLLSPY</a:t>
            </a:r>
            <a:endParaRPr/>
          </a:p>
        </p:txBody>
      </p:sp>
      <p:sp>
        <p:nvSpPr>
          <p:cNvPr id="187" name="Google Shape;187;p18"/>
          <p:cNvSpPr/>
          <p:nvPr/>
        </p:nvSpPr>
        <p:spPr>
          <a:xfrm>
            <a:off x="129092" y="733053"/>
            <a:ext cx="8888528" cy="444854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188" name="Google Shape;188;p18"/>
          <p:cNvSpPr txBox="1"/>
          <p:nvPr/>
        </p:nvSpPr>
        <p:spPr>
          <a:xfrm>
            <a:off x="197151" y="822795"/>
            <a:ext cx="8724452" cy="4247317"/>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data-bs-spy</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data-bs-target</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"#navbar-example2"</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data-bs-offset</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"0"</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"scrollspy-container bg-body-tertiary p-3 rounded-2"</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tabindex</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"0"</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"scrollspy-container"</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h4</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"scrollspyHeading1"</a:t>
            </a:r>
            <a:r>
              <a:rPr b="0" lang="en-US" sz="1000">
                <a:solidFill>
                  <a:srgbClr val="6688CC"/>
                </a:solidFill>
                <a:latin typeface="Arial"/>
                <a:ea typeface="Arial"/>
                <a:cs typeface="Arial"/>
                <a:sym typeface="Arial"/>
              </a:rPr>
              <a:t>&gt;Primer encabezado&lt;/</a:t>
            </a:r>
            <a:r>
              <a:rPr b="0" lang="en-US" sz="1000">
                <a:solidFill>
                  <a:srgbClr val="225588"/>
                </a:solidFill>
                <a:latin typeface="Arial"/>
                <a:ea typeface="Arial"/>
                <a:cs typeface="Arial"/>
                <a:sym typeface="Arial"/>
              </a:rPr>
              <a:t>h4</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p</a:t>
            </a:r>
            <a:r>
              <a:rPr b="0" lang="en-US" sz="1000">
                <a:solidFill>
                  <a:srgbClr val="6688CC"/>
                </a:solidFill>
                <a:latin typeface="Arial"/>
                <a:ea typeface="Arial"/>
                <a:cs typeface="Arial"/>
                <a:sym typeface="Arial"/>
              </a:rPr>
              <a:t>&gt;Este es un contenido de ejemplo para la página de Scrollspy. Observa que a medida que desplazas la página, se resalta el enlace de navegación correspondiente. Se repite a lo largo del ejemplo del componente. Seguimos agregando más contenido de ejemplo aquí para enfatizar el desplazamiento y el resaltado. Este es un texto adicional para hacer el párrafo más largo.Este es un texto adicional para hacer el párrafo más largo.&lt;/</a:t>
            </a:r>
            <a:r>
              <a:rPr b="0" lang="en-US" sz="1000">
                <a:solidFill>
                  <a:srgbClr val="225588"/>
                </a:solidFill>
                <a:latin typeface="Arial"/>
                <a:ea typeface="Arial"/>
                <a:cs typeface="Arial"/>
                <a:sym typeface="Arial"/>
              </a:rPr>
              <a:t>p</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h4</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"scrollspyHeading2"</a:t>
            </a:r>
            <a:r>
              <a:rPr b="0" lang="en-US" sz="1000">
                <a:solidFill>
                  <a:srgbClr val="6688CC"/>
                </a:solidFill>
                <a:latin typeface="Arial"/>
                <a:ea typeface="Arial"/>
                <a:cs typeface="Arial"/>
                <a:sym typeface="Arial"/>
              </a:rPr>
              <a:t>&gt;Segundo encabezado&lt;/</a:t>
            </a:r>
            <a:r>
              <a:rPr b="0" lang="en-US" sz="1000">
                <a:solidFill>
                  <a:srgbClr val="225588"/>
                </a:solidFill>
                <a:latin typeface="Arial"/>
                <a:ea typeface="Arial"/>
                <a:cs typeface="Arial"/>
                <a:sym typeface="Arial"/>
              </a:rPr>
              <a:t>h4</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p</a:t>
            </a:r>
            <a:r>
              <a:rPr b="0" lang="en-US" sz="1000">
                <a:solidFill>
                  <a:srgbClr val="6688CC"/>
                </a:solidFill>
                <a:latin typeface="Arial"/>
                <a:ea typeface="Arial"/>
                <a:cs typeface="Arial"/>
                <a:sym typeface="Arial"/>
              </a:rPr>
              <a:t>&gt;Este es un contenido de ejemplo para la página de Scrollspy. Observa que a medida que desplazas la página, se resalta el enlace de navegación correspondiente. Se repite a lo largo del ejemplo del componente. Seguimos agregando más contenido de ejemplo aquí para enfatizar el desplazamiento y el resaltado. Este es un texto adicional para hacer el párrafo más largo. Este es un texto adicional para hacer el párrafo más largo.&lt;/</a:t>
            </a:r>
            <a:r>
              <a:rPr b="0" lang="en-US" sz="1000">
                <a:solidFill>
                  <a:srgbClr val="225588"/>
                </a:solidFill>
                <a:latin typeface="Arial"/>
                <a:ea typeface="Arial"/>
                <a:cs typeface="Arial"/>
                <a:sym typeface="Arial"/>
              </a:rPr>
              <a:t>p</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h4</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"scrollspyHeading3"</a:t>
            </a:r>
            <a:r>
              <a:rPr b="0" lang="en-US" sz="1000">
                <a:solidFill>
                  <a:srgbClr val="6688CC"/>
                </a:solidFill>
                <a:latin typeface="Arial"/>
                <a:ea typeface="Arial"/>
                <a:cs typeface="Arial"/>
                <a:sym typeface="Arial"/>
              </a:rPr>
              <a:t>&gt;Tercer encabezado&lt;/</a:t>
            </a:r>
            <a:r>
              <a:rPr b="0" lang="en-US" sz="1000">
                <a:solidFill>
                  <a:srgbClr val="225588"/>
                </a:solidFill>
                <a:latin typeface="Arial"/>
                <a:ea typeface="Arial"/>
                <a:cs typeface="Arial"/>
                <a:sym typeface="Arial"/>
              </a:rPr>
              <a:t>h4</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p</a:t>
            </a:r>
            <a:r>
              <a:rPr b="0" lang="en-US" sz="1000">
                <a:solidFill>
                  <a:srgbClr val="6688CC"/>
                </a:solidFill>
                <a:latin typeface="Arial"/>
                <a:ea typeface="Arial"/>
                <a:cs typeface="Arial"/>
                <a:sym typeface="Arial"/>
              </a:rPr>
              <a:t>&gt;Este es un contenido de ejemplo para la página de Scrollspy. Observa que a medida que desplazas la página, se resalta el enlace de navegación correspondiente. Se repite a lo largo del ejemplo del componente. Seguimos agregando más contenido de ejemplo aquí para enfatizar el desplazamiento y el resaltado. Este es un texto adicional para hacer el párrafo más largo. Este es un texto adicional para hacer el párrafo más largo.&lt;/</a:t>
            </a:r>
            <a:r>
              <a:rPr b="0" lang="en-US" sz="1000">
                <a:solidFill>
                  <a:srgbClr val="225588"/>
                </a:solidFill>
                <a:latin typeface="Arial"/>
                <a:ea typeface="Arial"/>
                <a:cs typeface="Arial"/>
                <a:sym typeface="Arial"/>
              </a:rPr>
              <a:t>p</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h4</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"scrollspyHeading4"</a:t>
            </a:r>
            <a:r>
              <a:rPr b="0" lang="en-US" sz="1000">
                <a:solidFill>
                  <a:srgbClr val="6688CC"/>
                </a:solidFill>
                <a:latin typeface="Arial"/>
                <a:ea typeface="Arial"/>
                <a:cs typeface="Arial"/>
                <a:sym typeface="Arial"/>
              </a:rPr>
              <a:t>&gt;Cuarto encabezado&lt;/</a:t>
            </a:r>
            <a:r>
              <a:rPr b="0" lang="en-US" sz="1000">
                <a:solidFill>
                  <a:srgbClr val="225588"/>
                </a:solidFill>
                <a:latin typeface="Arial"/>
                <a:ea typeface="Arial"/>
                <a:cs typeface="Arial"/>
                <a:sym typeface="Arial"/>
              </a:rPr>
              <a:t>h4</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p</a:t>
            </a:r>
            <a:r>
              <a:rPr b="0" lang="en-US" sz="1000">
                <a:solidFill>
                  <a:srgbClr val="6688CC"/>
                </a:solidFill>
                <a:latin typeface="Arial"/>
                <a:ea typeface="Arial"/>
                <a:cs typeface="Arial"/>
                <a:sym typeface="Arial"/>
              </a:rPr>
              <a:t>&gt;Este es un contenido de ejemplo para la página de Scrollspy. Observa que a medida que desplazas la página, se resalta el enlace de navegación correspondiente. Se repite a lo largo del ejemplo del componente. Seguimos agregando más contenido de ejemplo aquí para enfatizar el desplazamiento y el resaltado. Este es un texto adicional para hacer el párrafo más largo.&lt;/</a:t>
            </a:r>
            <a:r>
              <a:rPr b="0" lang="en-US" sz="1000">
                <a:solidFill>
                  <a:srgbClr val="225588"/>
                </a:solidFill>
                <a:latin typeface="Arial"/>
                <a:ea typeface="Arial"/>
                <a:cs typeface="Arial"/>
                <a:sym typeface="Arial"/>
              </a:rPr>
              <a:t>p</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h4</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"scrollspyHeading5"</a:t>
            </a:r>
            <a:r>
              <a:rPr b="0" lang="en-US" sz="1000">
                <a:solidFill>
                  <a:srgbClr val="6688CC"/>
                </a:solidFill>
                <a:latin typeface="Arial"/>
                <a:ea typeface="Arial"/>
                <a:cs typeface="Arial"/>
                <a:sym typeface="Arial"/>
              </a:rPr>
              <a:t>&gt;Quinto encabezado&lt;/</a:t>
            </a:r>
            <a:r>
              <a:rPr b="0" lang="en-US" sz="1000">
                <a:solidFill>
                  <a:srgbClr val="225588"/>
                </a:solidFill>
                <a:latin typeface="Arial"/>
                <a:ea typeface="Arial"/>
                <a:cs typeface="Arial"/>
                <a:sym typeface="Arial"/>
              </a:rPr>
              <a:t>h4</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p</a:t>
            </a:r>
            <a:r>
              <a:rPr b="0" lang="en-US" sz="1000">
                <a:solidFill>
                  <a:srgbClr val="6688CC"/>
                </a:solidFill>
                <a:latin typeface="Arial"/>
                <a:ea typeface="Arial"/>
                <a:cs typeface="Arial"/>
                <a:sym typeface="Arial"/>
              </a:rPr>
              <a:t>&gt;Este es un contenido de ejemplo para la página de Scrollspy. Observa que a medida que desplazas la página, se resalta el enlace de navegación correspondiente. Se repite a lo largo del ejemplo del componente. Este es un texto adicional para hacer el párrafo más largo.&lt;/</a:t>
            </a:r>
            <a:r>
              <a:rPr b="0" lang="en-US" sz="1000">
                <a:solidFill>
                  <a:srgbClr val="225588"/>
                </a:solidFill>
                <a:latin typeface="Arial"/>
                <a:ea typeface="Arial"/>
                <a:cs typeface="Arial"/>
                <a:sym typeface="Arial"/>
              </a:rPr>
              <a:t>p</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&gt;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SCROLLSPY</a:t>
            </a:r>
            <a:endParaRPr/>
          </a:p>
        </p:txBody>
      </p:sp>
      <p:sp>
        <p:nvSpPr>
          <p:cNvPr id="195" name="Google Shape;195;p19"/>
          <p:cNvSpPr/>
          <p:nvPr/>
        </p:nvSpPr>
        <p:spPr>
          <a:xfrm>
            <a:off x="584585" y="733053"/>
            <a:ext cx="7974830" cy="3235570"/>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196" name="Google Shape;196;p19"/>
          <p:cNvSpPr txBox="1"/>
          <p:nvPr/>
        </p:nvSpPr>
        <p:spPr>
          <a:xfrm>
            <a:off x="665248" y="822795"/>
            <a:ext cx="7813503" cy="3046988"/>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style</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225588"/>
                </a:solidFill>
                <a:latin typeface="Arial"/>
                <a:ea typeface="Arial"/>
                <a:cs typeface="Arial"/>
                <a:sym typeface="Arial"/>
              </a:rPr>
              <a:t>body</a:t>
            </a:r>
            <a:r>
              <a:rPr b="0" lang="en-US" sz="1000">
                <a:solidFill>
                  <a:srgbClr val="6688CC"/>
                </a:solidFill>
                <a:latin typeface="Arial"/>
                <a:ea typeface="Arial"/>
                <a:cs typeface="Arial"/>
                <a:sym typeface="Arial"/>
              </a:rPr>
              <a:t>{</a:t>
            </a:r>
            <a:r>
              <a:rPr b="0" i="1" lang="en-US" sz="1000">
                <a:solidFill>
                  <a:srgbClr val="9966B8"/>
                </a:solidFill>
                <a:latin typeface="Arial"/>
                <a:ea typeface="Arial"/>
                <a:cs typeface="Arial"/>
                <a:sym typeface="Arial"/>
              </a:rPr>
              <a:t>padding</a:t>
            </a:r>
            <a:r>
              <a:rPr b="0" lang="en-US" sz="1000">
                <a:solidFill>
                  <a:srgbClr val="6688CC"/>
                </a:solidFill>
                <a:latin typeface="Arial"/>
                <a:ea typeface="Arial"/>
                <a:cs typeface="Arial"/>
                <a:sym typeface="Arial"/>
              </a:rPr>
              <a:t>: </a:t>
            </a:r>
            <a:r>
              <a:rPr b="0" lang="en-US" sz="1000">
                <a:solidFill>
                  <a:srgbClr val="F280D0"/>
                </a:solidFill>
                <a:latin typeface="Arial"/>
                <a:ea typeface="Arial"/>
                <a:cs typeface="Arial"/>
                <a:sym typeface="Arial"/>
              </a:rPr>
              <a:t>34</a:t>
            </a:r>
            <a:r>
              <a:rPr b="0" lang="en-US" sz="1000">
                <a:solidFill>
                  <a:srgbClr val="225588"/>
                </a:solidFill>
                <a:latin typeface="Arial"/>
                <a:ea typeface="Arial"/>
                <a:cs typeface="Arial"/>
                <a:sym typeface="Arial"/>
              </a:rPr>
              <a:t>px</a:t>
            </a:r>
            <a:r>
              <a:rPr b="0" lang="en-US" sz="1000">
                <a:solidFill>
                  <a:srgbClr val="6688CC"/>
                </a:solidFill>
                <a:latin typeface="Arial"/>
                <a:ea typeface="Arial"/>
                <a:cs typeface="Arial"/>
                <a:sym typeface="Arial"/>
              </a:rPr>
              <a:t>;}</a:t>
            </a:r>
            <a:endParaRPr/>
          </a:p>
          <a:p>
            <a:pPr indent="0" lvl="0" marL="0" marR="0" rtl="0" algn="l">
              <a:spcBef>
                <a:spcPts val="0"/>
              </a:spcBef>
              <a:spcAft>
                <a:spcPts val="0"/>
              </a:spcAft>
              <a:buNone/>
            </a:pPr>
            <a:r>
              <a:rPr b="0" lang="en-US" sz="1000">
                <a:solidFill>
                  <a:srgbClr val="DDBB88"/>
                </a:solidFill>
                <a:latin typeface="Arial"/>
                <a:ea typeface="Arial"/>
                <a:cs typeface="Arial"/>
                <a:sym typeface="Arial"/>
              </a:rPr>
              <a:t>#navbar-example2</a:t>
            </a:r>
            <a:r>
              <a:rPr b="0" lang="en-US" sz="1000">
                <a:solidFill>
                  <a:srgbClr val="6688CC"/>
                </a:solidFill>
                <a:latin typeface="Arial"/>
                <a:ea typeface="Arial"/>
                <a:cs typeface="Arial"/>
                <a:sym typeface="Arial"/>
              </a:rPr>
              <a:t>{</a:t>
            </a:r>
            <a:r>
              <a:rPr b="0" i="1" lang="en-US" sz="1000">
                <a:solidFill>
                  <a:srgbClr val="9966B8"/>
                </a:solidFill>
                <a:latin typeface="Arial"/>
                <a:ea typeface="Arial"/>
                <a:cs typeface="Arial"/>
                <a:sym typeface="Arial"/>
              </a:rPr>
              <a:t>margin</a:t>
            </a:r>
            <a:r>
              <a:rPr b="0" lang="en-US" sz="1000">
                <a:solidFill>
                  <a:srgbClr val="6688CC"/>
                </a:solidFill>
                <a:latin typeface="Arial"/>
                <a:ea typeface="Arial"/>
                <a:cs typeface="Arial"/>
                <a:sym typeface="Arial"/>
              </a:rPr>
              <a:t>: </a:t>
            </a:r>
            <a:r>
              <a:rPr b="0" lang="en-US" sz="1000">
                <a:solidFill>
                  <a:srgbClr val="F280D0"/>
                </a:solidFill>
                <a:latin typeface="Arial"/>
                <a:ea typeface="Arial"/>
                <a:cs typeface="Arial"/>
                <a:sym typeface="Arial"/>
              </a:rPr>
              <a:t>34</a:t>
            </a:r>
            <a:r>
              <a:rPr b="0" lang="en-US" sz="1000">
                <a:solidFill>
                  <a:srgbClr val="225588"/>
                </a:solidFill>
                <a:latin typeface="Arial"/>
                <a:ea typeface="Arial"/>
                <a:cs typeface="Arial"/>
                <a:sym typeface="Arial"/>
              </a:rPr>
              <a:t>px</a:t>
            </a:r>
            <a:r>
              <a:rPr b="0" lang="en-US" sz="1000">
                <a:solidFill>
                  <a:srgbClr val="6688CC"/>
                </a:solidFill>
                <a:latin typeface="Arial"/>
                <a:ea typeface="Arial"/>
                <a:cs typeface="Arial"/>
                <a:sym typeface="Arial"/>
              </a:rPr>
              <a:t>;}</a:t>
            </a:r>
            <a:endParaRPr/>
          </a:p>
          <a:p>
            <a:pPr indent="0" lvl="0" marL="0" marR="0" rtl="0" algn="l">
              <a:spcBef>
                <a:spcPts val="0"/>
              </a:spcBef>
              <a:spcAft>
                <a:spcPts val="0"/>
              </a:spcAft>
              <a:buNone/>
            </a:pPr>
            <a:r>
              <a:rPr b="0" lang="en-US" sz="1000">
                <a:solidFill>
                  <a:srgbClr val="384887"/>
                </a:solidFill>
                <a:latin typeface="Arial"/>
                <a:ea typeface="Arial"/>
                <a:cs typeface="Arial"/>
                <a:sym typeface="Arial"/>
              </a:rPr>
              <a:t>/* Estilo para el contenedor de Scrollspy */</a:t>
            </a:r>
            <a:endParaRPr b="0" sz="1000">
              <a:solidFill>
                <a:srgbClr val="6688CC"/>
              </a:solidFill>
              <a:latin typeface="Arial"/>
              <a:ea typeface="Arial"/>
              <a:cs typeface="Arial"/>
              <a:sym typeface="Arial"/>
            </a:endParaRPr>
          </a:p>
          <a:p>
            <a:pPr indent="0" lvl="0" marL="0" marR="0" rtl="0" algn="l">
              <a:spcBef>
                <a:spcPts val="0"/>
              </a:spcBef>
              <a:spcAft>
                <a:spcPts val="0"/>
              </a:spcAft>
              <a:buNone/>
            </a:pPr>
            <a:r>
              <a:rPr b="0" lang="en-US" sz="1000">
                <a:solidFill>
                  <a:srgbClr val="DDBB88"/>
                </a:solidFill>
                <a:latin typeface="Arial"/>
                <a:ea typeface="Arial"/>
                <a:cs typeface="Arial"/>
                <a:sym typeface="Arial"/>
              </a:rPr>
              <a:t>.scrollspy-container</a:t>
            </a:r>
            <a:r>
              <a:rPr b="0" lang="en-US" sz="1000">
                <a:solidFill>
                  <a:srgbClr val="6688CC"/>
                </a:solidFill>
                <a:latin typeface="Arial"/>
                <a:ea typeface="Arial"/>
                <a:cs typeface="Arial"/>
                <a:sym typeface="Arial"/>
              </a:rPr>
              <a:t> {</a:t>
            </a:r>
            <a:endParaRPr/>
          </a:p>
          <a:p>
            <a:pPr indent="0" lvl="0" marL="0" marR="0" rtl="0" algn="l">
              <a:spcBef>
                <a:spcPts val="0"/>
              </a:spcBef>
              <a:spcAft>
                <a:spcPts val="0"/>
              </a:spcAft>
              <a:buNone/>
            </a:pPr>
            <a:r>
              <a:rPr b="0" i="1" lang="en-US" sz="1000">
                <a:solidFill>
                  <a:srgbClr val="9966B8"/>
                </a:solidFill>
                <a:latin typeface="Arial"/>
                <a:ea typeface="Arial"/>
                <a:cs typeface="Arial"/>
                <a:sym typeface="Arial"/>
              </a:rPr>
              <a:t>height</a:t>
            </a:r>
            <a:r>
              <a:rPr b="0" lang="en-US" sz="1000">
                <a:solidFill>
                  <a:srgbClr val="6688CC"/>
                </a:solidFill>
                <a:latin typeface="Arial"/>
                <a:ea typeface="Arial"/>
                <a:cs typeface="Arial"/>
                <a:sym typeface="Arial"/>
              </a:rPr>
              <a:t>: </a:t>
            </a:r>
            <a:r>
              <a:rPr b="0" lang="en-US" sz="1000">
                <a:solidFill>
                  <a:srgbClr val="F280D0"/>
                </a:solidFill>
                <a:latin typeface="Arial"/>
                <a:ea typeface="Arial"/>
                <a:cs typeface="Arial"/>
                <a:sym typeface="Arial"/>
              </a:rPr>
              <a:t>144</a:t>
            </a:r>
            <a:r>
              <a:rPr b="0" lang="en-US" sz="1000">
                <a:solidFill>
                  <a:srgbClr val="225588"/>
                </a:solidFill>
                <a:latin typeface="Arial"/>
                <a:ea typeface="Arial"/>
                <a:cs typeface="Arial"/>
                <a:sym typeface="Arial"/>
              </a:rPr>
              <a:t>px</a:t>
            </a:r>
            <a:r>
              <a:rPr b="0" lang="en-US" sz="1000">
                <a:solidFill>
                  <a:srgbClr val="6688CC"/>
                </a:solidFill>
                <a:latin typeface="Arial"/>
                <a:ea typeface="Arial"/>
                <a:cs typeface="Arial"/>
                <a:sym typeface="Arial"/>
              </a:rPr>
              <a:t>; </a:t>
            </a:r>
            <a:endParaRPr/>
          </a:p>
          <a:p>
            <a:pPr indent="0" lvl="0" marL="0" marR="0" rtl="0" algn="l">
              <a:spcBef>
                <a:spcPts val="0"/>
              </a:spcBef>
              <a:spcAft>
                <a:spcPts val="0"/>
              </a:spcAft>
              <a:buNone/>
            </a:pPr>
            <a:r>
              <a:rPr b="0" i="1" lang="en-US" sz="1000">
                <a:solidFill>
                  <a:srgbClr val="9966B8"/>
                </a:solidFill>
                <a:latin typeface="Arial"/>
                <a:ea typeface="Arial"/>
                <a:cs typeface="Arial"/>
                <a:sym typeface="Arial"/>
              </a:rPr>
              <a:t>overflow-y</a:t>
            </a:r>
            <a:r>
              <a:rPr b="0" lang="en-US" sz="1000">
                <a:solidFill>
                  <a:srgbClr val="6688CC"/>
                </a:solidFill>
                <a:latin typeface="Arial"/>
                <a:ea typeface="Arial"/>
                <a:cs typeface="Arial"/>
                <a:sym typeface="Arial"/>
              </a:rPr>
              <a:t>: </a:t>
            </a:r>
            <a:r>
              <a:rPr b="0" lang="en-US" sz="1000">
                <a:solidFill>
                  <a:srgbClr val="9966B8"/>
                </a:solidFill>
                <a:latin typeface="Arial"/>
                <a:ea typeface="Arial"/>
                <a:cs typeface="Arial"/>
                <a:sym typeface="Arial"/>
              </a:rPr>
              <a:t>auto</a:t>
            </a:r>
            <a:r>
              <a:rPr b="0" lang="en-US" sz="1000">
                <a:solidFill>
                  <a:srgbClr val="6688CC"/>
                </a:solidFill>
                <a:latin typeface="Arial"/>
                <a:ea typeface="Arial"/>
                <a:cs typeface="Arial"/>
                <a:sym typeface="Arial"/>
              </a:rPr>
              <a:t>; </a:t>
            </a:r>
            <a:endParaRPr/>
          </a:p>
          <a:p>
            <a:pPr indent="0" lvl="0" marL="0" marR="0" rtl="0" algn="l">
              <a:spcBef>
                <a:spcPts val="0"/>
              </a:spcBef>
              <a:spcAft>
                <a:spcPts val="0"/>
              </a:spcAft>
              <a:buNone/>
            </a:pPr>
            <a:r>
              <a:rPr b="0" i="1" lang="en-US" sz="1000">
                <a:solidFill>
                  <a:srgbClr val="9966B8"/>
                </a:solidFill>
                <a:latin typeface="Arial"/>
                <a:ea typeface="Arial"/>
                <a:cs typeface="Arial"/>
                <a:sym typeface="Arial"/>
              </a:rPr>
              <a:t>position</a:t>
            </a:r>
            <a:r>
              <a:rPr b="0" lang="en-US" sz="1000">
                <a:solidFill>
                  <a:srgbClr val="6688CC"/>
                </a:solidFill>
                <a:latin typeface="Arial"/>
                <a:ea typeface="Arial"/>
                <a:cs typeface="Arial"/>
                <a:sym typeface="Arial"/>
              </a:rPr>
              <a:t>: </a:t>
            </a:r>
            <a:r>
              <a:rPr b="0" lang="en-US" sz="1000">
                <a:solidFill>
                  <a:srgbClr val="9966B8"/>
                </a:solidFill>
                <a:latin typeface="Arial"/>
                <a:ea typeface="Arial"/>
                <a:cs typeface="Arial"/>
                <a:sym typeface="Arial"/>
              </a:rPr>
              <a:t>relative</a:t>
            </a:r>
            <a:r>
              <a:rPr b="0" lang="en-US" sz="1000">
                <a:solidFill>
                  <a:srgbClr val="6688CC"/>
                </a:solidFill>
                <a:latin typeface="Arial"/>
                <a:ea typeface="Arial"/>
                <a:cs typeface="Arial"/>
                <a:sym typeface="Arial"/>
              </a:rPr>
              <a:t>;</a:t>
            </a:r>
            <a:endParaRPr/>
          </a:p>
          <a:p>
            <a:pPr indent="0" lvl="0" marL="0" marR="0" rtl="0" algn="l">
              <a:spcBef>
                <a:spcPts val="0"/>
              </a:spcBef>
              <a:spcAft>
                <a:spcPts val="0"/>
              </a:spcAft>
              <a:buNone/>
            </a:pPr>
            <a:r>
              <a:rPr b="0" i="1" lang="en-US" sz="1000">
                <a:solidFill>
                  <a:srgbClr val="9966B8"/>
                </a:solidFill>
                <a:latin typeface="Arial"/>
                <a:ea typeface="Arial"/>
                <a:cs typeface="Arial"/>
                <a:sym typeface="Arial"/>
              </a:rPr>
              <a:t>margin-top</a:t>
            </a:r>
            <a:r>
              <a:rPr b="0" lang="en-US" sz="1000">
                <a:solidFill>
                  <a:srgbClr val="6688CC"/>
                </a:solidFill>
                <a:latin typeface="Arial"/>
                <a:ea typeface="Arial"/>
                <a:cs typeface="Arial"/>
                <a:sym typeface="Arial"/>
              </a:rPr>
              <a:t>: </a:t>
            </a:r>
            <a:r>
              <a:rPr b="0" lang="en-US" sz="1000">
                <a:solidFill>
                  <a:srgbClr val="F280D0"/>
                </a:solidFill>
                <a:latin typeface="Arial"/>
                <a:ea typeface="Arial"/>
                <a:cs typeface="Arial"/>
                <a:sym typeface="Arial"/>
              </a:rPr>
              <a:t>89</a:t>
            </a:r>
            <a:r>
              <a:rPr b="0" lang="en-US" sz="1000">
                <a:solidFill>
                  <a:srgbClr val="225588"/>
                </a:solidFill>
                <a:latin typeface="Arial"/>
                <a:ea typeface="Arial"/>
                <a:cs typeface="Arial"/>
                <a:sym typeface="Arial"/>
              </a:rPr>
              <a:t>px</a:t>
            </a:r>
            <a:r>
              <a:rPr b="0" lang="en-US" sz="1000">
                <a:solidFill>
                  <a:srgbClr val="6688CC"/>
                </a:solidFill>
                <a:latin typeface="Arial"/>
                <a:ea typeface="Arial"/>
                <a:cs typeface="Arial"/>
                <a:sym typeface="Arial"/>
              </a:rPr>
              <a:t>;</a:t>
            </a:r>
            <a:endParaRPr/>
          </a:p>
          <a:p>
            <a:pPr indent="0" lvl="0" marL="0" marR="0" rtl="0" algn="l">
              <a:spcBef>
                <a:spcPts val="0"/>
              </a:spcBef>
              <a:spcAft>
                <a:spcPts val="0"/>
              </a:spcAft>
              <a:buNone/>
            </a:pPr>
            <a:r>
              <a:rPr b="0" i="1" lang="en-US" sz="1000">
                <a:solidFill>
                  <a:srgbClr val="9966B8"/>
                </a:solidFill>
                <a:latin typeface="Arial"/>
                <a:ea typeface="Arial"/>
                <a:cs typeface="Arial"/>
                <a:sym typeface="Arial"/>
              </a:rPr>
              <a:t>margin-bottom</a:t>
            </a:r>
            <a:r>
              <a:rPr b="0" lang="en-US" sz="1000">
                <a:solidFill>
                  <a:srgbClr val="6688CC"/>
                </a:solidFill>
                <a:latin typeface="Arial"/>
                <a:ea typeface="Arial"/>
                <a:cs typeface="Arial"/>
                <a:sym typeface="Arial"/>
              </a:rPr>
              <a:t>: </a:t>
            </a:r>
            <a:r>
              <a:rPr b="0" lang="en-US" sz="1000">
                <a:solidFill>
                  <a:srgbClr val="F280D0"/>
                </a:solidFill>
                <a:latin typeface="Arial"/>
                <a:ea typeface="Arial"/>
                <a:cs typeface="Arial"/>
                <a:sym typeface="Arial"/>
              </a:rPr>
              <a:t>89</a:t>
            </a:r>
            <a:r>
              <a:rPr b="0" lang="en-US" sz="1000">
                <a:solidFill>
                  <a:srgbClr val="225588"/>
                </a:solidFill>
                <a:latin typeface="Arial"/>
                <a:ea typeface="Arial"/>
                <a:cs typeface="Arial"/>
                <a:sym typeface="Arial"/>
              </a:rPr>
              <a:t>px</a:t>
            </a:r>
            <a:r>
              <a:rPr b="0" lang="en-US" sz="1000">
                <a:solidFill>
                  <a:srgbClr val="6688CC"/>
                </a:solidFill>
                <a:latin typeface="Arial"/>
                <a:ea typeface="Arial"/>
                <a:cs typeface="Arial"/>
                <a:sym typeface="Arial"/>
              </a:rPr>
              <a:t>; </a:t>
            </a:r>
            <a:endParaRPr/>
          </a:p>
          <a:p>
            <a:pPr indent="0" lvl="0" marL="0" marR="0" rtl="0" algn="l">
              <a:spcBef>
                <a:spcPts val="0"/>
              </a:spcBef>
              <a:spcAft>
                <a:spcPts val="0"/>
              </a:spcAft>
              <a:buNone/>
            </a:pPr>
            <a:r>
              <a:rPr b="0" i="1" lang="en-US" sz="1000">
                <a:solidFill>
                  <a:srgbClr val="9966B8"/>
                </a:solidFill>
                <a:latin typeface="Arial"/>
                <a:ea typeface="Arial"/>
                <a:cs typeface="Arial"/>
                <a:sym typeface="Arial"/>
              </a:rPr>
              <a:t>scroll-behavior</a:t>
            </a:r>
            <a:r>
              <a:rPr b="0" lang="en-US" sz="1000">
                <a:solidFill>
                  <a:srgbClr val="6688CC"/>
                </a:solidFill>
                <a:latin typeface="Arial"/>
                <a:ea typeface="Arial"/>
                <a:cs typeface="Arial"/>
                <a:sym typeface="Arial"/>
              </a:rPr>
              <a:t>: </a:t>
            </a:r>
            <a:r>
              <a:rPr b="0" lang="en-US" sz="1000">
                <a:solidFill>
                  <a:srgbClr val="9966B8"/>
                </a:solidFill>
                <a:latin typeface="Arial"/>
                <a:ea typeface="Arial"/>
                <a:cs typeface="Arial"/>
                <a:sym typeface="Arial"/>
              </a:rPr>
              <a:t>smooth</a:t>
            </a:r>
            <a:r>
              <a:rPr b="0" lang="en-US" sz="1000">
                <a:solidFill>
                  <a:srgbClr val="6688CC"/>
                </a:solidFill>
                <a:latin typeface="Arial"/>
                <a:ea typeface="Arial"/>
                <a:cs typeface="Arial"/>
                <a:sym typeface="Arial"/>
              </a:rPr>
              <a:t>;</a:t>
            </a:r>
            <a:endParaRPr/>
          </a:p>
          <a:p>
            <a:pPr indent="0" lvl="0" marL="0" marR="0" rtl="0" algn="l">
              <a:spcBef>
                <a:spcPts val="0"/>
              </a:spcBef>
              <a:spcAft>
                <a:spcPts val="0"/>
              </a:spcAft>
              <a:buNone/>
            </a:pPr>
            <a:r>
              <a:rPr b="0" i="1" lang="en-US" sz="1000">
                <a:solidFill>
                  <a:srgbClr val="9966B8"/>
                </a:solidFill>
                <a:latin typeface="Arial"/>
                <a:ea typeface="Arial"/>
                <a:cs typeface="Arial"/>
                <a:sym typeface="Arial"/>
              </a:rPr>
              <a:t>padding</a:t>
            </a:r>
            <a:r>
              <a:rPr b="0" lang="en-US" sz="1000">
                <a:solidFill>
                  <a:srgbClr val="6688CC"/>
                </a:solidFill>
                <a:latin typeface="Arial"/>
                <a:ea typeface="Arial"/>
                <a:cs typeface="Arial"/>
                <a:sym typeface="Arial"/>
              </a:rPr>
              <a:t>: </a:t>
            </a:r>
            <a:r>
              <a:rPr b="0" lang="en-US" sz="1000">
                <a:solidFill>
                  <a:srgbClr val="F280D0"/>
                </a:solidFill>
                <a:latin typeface="Arial"/>
                <a:ea typeface="Arial"/>
                <a:cs typeface="Arial"/>
                <a:sym typeface="Arial"/>
              </a:rPr>
              <a:t>13</a:t>
            </a:r>
            <a:r>
              <a:rPr b="0" lang="en-US" sz="1000">
                <a:solidFill>
                  <a:srgbClr val="225588"/>
                </a:solidFill>
                <a:latin typeface="Arial"/>
                <a:ea typeface="Arial"/>
                <a:cs typeface="Arial"/>
                <a:sym typeface="Arial"/>
              </a:rPr>
              <a:t>px</a:t>
            </a:r>
            <a:r>
              <a:rPr b="0" lang="en-US" sz="1000">
                <a:solidFill>
                  <a:srgbClr val="6688CC"/>
                </a:solidFill>
                <a:latin typeface="Arial"/>
                <a:ea typeface="Arial"/>
                <a:cs typeface="Arial"/>
                <a:sym typeface="Arial"/>
              </a:rPr>
              <a:t> </a:t>
            </a:r>
            <a:r>
              <a:rPr b="0" lang="en-US" sz="1000">
                <a:solidFill>
                  <a:srgbClr val="F280D0"/>
                </a:solidFill>
                <a:latin typeface="Arial"/>
                <a:ea typeface="Arial"/>
                <a:cs typeface="Arial"/>
                <a:sym typeface="Arial"/>
              </a:rPr>
              <a:t>13</a:t>
            </a:r>
            <a:r>
              <a:rPr b="0" lang="en-US" sz="1000">
                <a:solidFill>
                  <a:srgbClr val="225588"/>
                </a:solidFill>
                <a:latin typeface="Arial"/>
                <a:ea typeface="Arial"/>
                <a:cs typeface="Arial"/>
                <a:sym typeface="Arial"/>
              </a:rPr>
              <a:t>px</a:t>
            </a:r>
            <a:r>
              <a:rPr b="0" lang="en-US" sz="1000">
                <a:solidFill>
                  <a:srgbClr val="6688CC"/>
                </a:solidFill>
                <a:latin typeface="Arial"/>
                <a:ea typeface="Arial"/>
                <a:cs typeface="Arial"/>
                <a:sym typeface="Arial"/>
              </a:rPr>
              <a:t> </a:t>
            </a:r>
            <a:r>
              <a:rPr b="0" lang="en-US" sz="1000">
                <a:solidFill>
                  <a:srgbClr val="F280D0"/>
                </a:solidFill>
                <a:latin typeface="Arial"/>
                <a:ea typeface="Arial"/>
                <a:cs typeface="Arial"/>
                <a:sym typeface="Arial"/>
              </a:rPr>
              <a:t>13</a:t>
            </a:r>
            <a:r>
              <a:rPr b="0" lang="en-US" sz="1000">
                <a:solidFill>
                  <a:srgbClr val="225588"/>
                </a:solidFill>
                <a:latin typeface="Arial"/>
                <a:ea typeface="Arial"/>
                <a:cs typeface="Arial"/>
                <a:sym typeface="Arial"/>
              </a:rPr>
              <a:t>px</a:t>
            </a:r>
            <a:r>
              <a:rPr b="0" lang="en-US" sz="1000">
                <a:solidFill>
                  <a:srgbClr val="6688CC"/>
                </a:solidFill>
                <a:latin typeface="Arial"/>
                <a:ea typeface="Arial"/>
                <a:cs typeface="Arial"/>
                <a:sym typeface="Arial"/>
              </a:rPr>
              <a:t> </a:t>
            </a:r>
            <a:r>
              <a:rPr b="0" lang="en-US" sz="1000">
                <a:solidFill>
                  <a:srgbClr val="F280D0"/>
                </a:solidFill>
                <a:latin typeface="Arial"/>
                <a:ea typeface="Arial"/>
                <a:cs typeface="Arial"/>
                <a:sym typeface="Arial"/>
              </a:rPr>
              <a:t>13</a:t>
            </a:r>
            <a:r>
              <a:rPr b="0" lang="en-US" sz="1000">
                <a:solidFill>
                  <a:srgbClr val="225588"/>
                </a:solidFill>
                <a:latin typeface="Arial"/>
                <a:ea typeface="Arial"/>
                <a:cs typeface="Arial"/>
                <a:sym typeface="Arial"/>
              </a:rPr>
              <a:t>px</a:t>
            </a:r>
            <a:r>
              <a:rPr b="0" lang="en-US" sz="1000">
                <a:solidFill>
                  <a:srgbClr val="6688CC"/>
                </a:solidFill>
                <a:latin typeface="Arial"/>
                <a:ea typeface="Arial"/>
                <a:cs typeface="Arial"/>
                <a:sym typeface="Arial"/>
              </a:rPr>
              <a: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a:t>
            </a:r>
            <a:endParaRPr/>
          </a:p>
          <a:p>
            <a:pPr indent="0" lvl="0" marL="0" marR="0" rtl="0" algn="l">
              <a:spcBef>
                <a:spcPts val="0"/>
              </a:spcBef>
              <a:spcAft>
                <a:spcPts val="0"/>
              </a:spcAft>
              <a:buNone/>
            </a:pPr>
            <a:r>
              <a:rPr b="0" lang="en-US" sz="1000">
                <a:solidFill>
                  <a:srgbClr val="384887"/>
                </a:solidFill>
                <a:latin typeface="Arial"/>
                <a:ea typeface="Arial"/>
                <a:cs typeface="Arial"/>
                <a:sym typeface="Arial"/>
              </a:rPr>
              <a:t>/* Añadir margen entre los encabezados con ID */</a:t>
            </a:r>
            <a:endParaRPr b="0" sz="1000">
              <a:solidFill>
                <a:srgbClr val="6688CC"/>
              </a:solidFill>
              <a:latin typeface="Arial"/>
              <a:ea typeface="Arial"/>
              <a:cs typeface="Arial"/>
              <a:sym typeface="Arial"/>
            </a:endParaRPr>
          </a:p>
          <a:p>
            <a:pPr indent="0" lvl="0" marL="0" marR="0" rtl="0" algn="l">
              <a:spcBef>
                <a:spcPts val="0"/>
              </a:spcBef>
              <a:spcAft>
                <a:spcPts val="0"/>
              </a:spcAft>
              <a:buNone/>
            </a:pPr>
            <a:r>
              <a:rPr b="0" lang="en-US" sz="1000">
                <a:solidFill>
                  <a:srgbClr val="DDBB88"/>
                </a:solidFill>
                <a:latin typeface="Arial"/>
                <a:ea typeface="Arial"/>
                <a:cs typeface="Arial"/>
                <a:sym typeface="Arial"/>
              </a:rPr>
              <a:t>.scrollspy-container</a:t>
            </a:r>
            <a:r>
              <a:rPr b="0" lang="en-US" sz="1000">
                <a:solidFill>
                  <a:srgbClr val="6688CC"/>
                </a:solidFill>
                <a:latin typeface="Arial"/>
                <a:ea typeface="Arial"/>
                <a:cs typeface="Arial"/>
                <a:sym typeface="Arial"/>
              </a:rPr>
              <a:t> </a:t>
            </a:r>
            <a:r>
              <a:rPr b="0" lang="en-US" sz="1000">
                <a:solidFill>
                  <a:srgbClr val="225588"/>
                </a:solidFill>
                <a:latin typeface="Arial"/>
                <a:ea typeface="Arial"/>
                <a:cs typeface="Arial"/>
                <a:sym typeface="Arial"/>
              </a:rPr>
              <a:t>h4</a:t>
            </a:r>
            <a:r>
              <a:rPr b="0" lang="en-US" sz="1000">
                <a:solidFill>
                  <a:srgbClr val="6688CC"/>
                </a:solidFill>
                <a:latin typeface="Arial"/>
                <a:ea typeface="Arial"/>
                <a:cs typeface="Arial"/>
                <a:sym typeface="Arial"/>
              </a:rPr>
              <a:t> {</a:t>
            </a:r>
            <a:endParaRPr/>
          </a:p>
          <a:p>
            <a:pPr indent="0" lvl="0" marL="0" marR="0" rtl="0" algn="l">
              <a:spcBef>
                <a:spcPts val="0"/>
              </a:spcBef>
              <a:spcAft>
                <a:spcPts val="0"/>
              </a:spcAft>
              <a:buNone/>
            </a:pPr>
            <a:r>
              <a:rPr b="0" i="1" lang="en-US" sz="1000">
                <a:solidFill>
                  <a:srgbClr val="9966B8"/>
                </a:solidFill>
                <a:latin typeface="Arial"/>
                <a:ea typeface="Arial"/>
                <a:cs typeface="Arial"/>
                <a:sym typeface="Arial"/>
              </a:rPr>
              <a:t>margin-bottom</a:t>
            </a:r>
            <a:r>
              <a:rPr b="0" lang="en-US" sz="1000">
                <a:solidFill>
                  <a:srgbClr val="6688CC"/>
                </a:solidFill>
                <a:latin typeface="Arial"/>
                <a:ea typeface="Arial"/>
                <a:cs typeface="Arial"/>
                <a:sym typeface="Arial"/>
              </a:rPr>
              <a:t>: </a:t>
            </a:r>
            <a:r>
              <a:rPr b="0" lang="en-US" sz="1000">
                <a:solidFill>
                  <a:srgbClr val="F280D0"/>
                </a:solidFill>
                <a:latin typeface="Arial"/>
                <a:ea typeface="Arial"/>
                <a:cs typeface="Arial"/>
                <a:sym typeface="Arial"/>
              </a:rPr>
              <a:t>21</a:t>
            </a:r>
            <a:r>
              <a:rPr b="0" lang="en-US" sz="1000">
                <a:solidFill>
                  <a:srgbClr val="225588"/>
                </a:solidFill>
                <a:latin typeface="Arial"/>
                <a:ea typeface="Arial"/>
                <a:cs typeface="Arial"/>
                <a:sym typeface="Arial"/>
              </a:rPr>
              <a:t>px</a:t>
            </a:r>
            <a:r>
              <a:rPr b="0" lang="en-US" sz="1000">
                <a:solidFill>
                  <a:srgbClr val="6688CC"/>
                </a:solidFill>
                <a:latin typeface="Arial"/>
                <a:ea typeface="Arial"/>
                <a:cs typeface="Arial"/>
                <a:sym typeface="Arial"/>
              </a:rPr>
              <a: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style</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t/>
            </a:r>
            <a:endParaRPr b="0" sz="1200">
              <a:solidFill>
                <a:srgbClr val="D4D4D4"/>
              </a:solidFill>
              <a:latin typeface="Consolas"/>
              <a:ea typeface="Consolas"/>
              <a:cs typeface="Consolas"/>
              <a:sym typeface="Consolas"/>
            </a:endParaRPr>
          </a:p>
        </p:txBody>
      </p:sp>
      <p:sp>
        <p:nvSpPr>
          <p:cNvPr id="197" name="Google Shape;197;p19"/>
          <p:cNvSpPr/>
          <p:nvPr/>
        </p:nvSpPr>
        <p:spPr>
          <a:xfrm>
            <a:off x="2546174" y="3968623"/>
            <a:ext cx="4051647" cy="1014657"/>
          </a:xfrm>
          <a:prstGeom prst="rect">
            <a:avLst/>
          </a:prstGeom>
          <a:noFill/>
          <a:ln cap="flat" cmpd="sng" w="38100">
            <a:solidFill>
              <a:srgbClr val="D71D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62626"/>
                </a:solidFill>
                <a:latin typeface="Calibri"/>
                <a:ea typeface="Calibri"/>
                <a:cs typeface="Calibri"/>
                <a:sym typeface="Calibri"/>
              </a:rPr>
              <a:t>Recordemos la buena práctica de desarrollo, incluyendo los estilos CSS en un nuevo archivo, en lugar de agregarlo en el HTML.</a:t>
            </a:r>
            <a:endParaRPr/>
          </a:p>
        </p:txBody>
      </p:sp>
      <p:sp>
        <p:nvSpPr>
          <p:cNvPr id="198" name="Google Shape;198;p19"/>
          <p:cNvSpPr/>
          <p:nvPr/>
        </p:nvSpPr>
        <p:spPr>
          <a:xfrm rot="-5400000">
            <a:off x="4371996" y="3494278"/>
            <a:ext cx="400002" cy="340234"/>
          </a:xfrm>
          <a:prstGeom prst="rightArrow">
            <a:avLst>
              <a:gd fmla="val 50000" name="adj1"/>
              <a:gd fmla="val 50000" name="adj2"/>
            </a:avLst>
          </a:prstGeom>
          <a:solidFill>
            <a:srgbClr val="D71D8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2"/>
          <p:cNvSpPr/>
          <p:nvPr/>
        </p:nvSpPr>
        <p:spPr>
          <a:xfrm>
            <a:off x="4986778" y="737720"/>
            <a:ext cx="3601039" cy="440231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≈¬¬¬ççç</a:t>
            </a:r>
            <a:endParaRPr/>
          </a:p>
        </p:txBody>
      </p:sp>
      <p:sp>
        <p:nvSpPr>
          <p:cNvPr id="43" name="Google Shape;43;p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COMPONENTES AVANZADOS</a:t>
            </a:r>
            <a:endParaRPr/>
          </a:p>
        </p:txBody>
      </p:sp>
      <p:sp>
        <p:nvSpPr>
          <p:cNvPr id="44" name="Google Shape;44;p2"/>
          <p:cNvSpPr txBox="1"/>
          <p:nvPr/>
        </p:nvSpPr>
        <p:spPr>
          <a:xfrm>
            <a:off x="407875" y="933457"/>
            <a:ext cx="4164000" cy="24627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262626"/>
                </a:solidFill>
                <a:latin typeface="Calibri"/>
                <a:ea typeface="Calibri"/>
                <a:cs typeface="Calibri"/>
                <a:sym typeface="Calibri"/>
              </a:rPr>
              <a:t>¿Qué son los componentes avanzados? </a:t>
            </a:r>
            <a:endParaRPr/>
          </a:p>
          <a:p>
            <a:pPr indent="0" lvl="0" marL="0" marR="0" rtl="0" algn="l">
              <a:spcBef>
                <a:spcPts val="0"/>
              </a:spcBef>
              <a:spcAft>
                <a:spcPts val="0"/>
              </a:spcAft>
              <a:buNone/>
            </a:pPr>
            <a:r>
              <a:t/>
            </a:r>
            <a:endParaRPr sz="1600" u="sng">
              <a:solidFill>
                <a:srgbClr val="262626"/>
              </a:solidFill>
              <a:latin typeface="Calibri"/>
              <a:ea typeface="Calibri"/>
              <a:cs typeface="Calibri"/>
              <a:sym typeface="Calibri"/>
              <a:hlinkClick r:id="rId3">
                <a:extLst>
                  <a:ext uri="{A12FA001-AC4F-418D-AE19-62706E023703}">
                    <ahyp:hlinkClr val="tx"/>
                  </a:ext>
                </a:extLst>
              </a:hlinkClick>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Vamos a llamar componentes avanzados de bootstrap a una serie de construcciones o plantillas creadas con otros componentes básicos.</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Podemos decir que un </a:t>
            </a:r>
            <a:r>
              <a:rPr b="1" lang="en-US" sz="1600">
                <a:solidFill>
                  <a:srgbClr val="276B7D"/>
                </a:solidFill>
                <a:latin typeface="Calibri"/>
                <a:ea typeface="Calibri"/>
                <a:cs typeface="Calibri"/>
                <a:sym typeface="Calibri"/>
              </a:rPr>
              <a:t>“card” </a:t>
            </a:r>
            <a:r>
              <a:rPr lang="en-US" sz="1600">
                <a:solidFill>
                  <a:srgbClr val="262626"/>
                </a:solidFill>
                <a:latin typeface="Calibri"/>
                <a:ea typeface="Calibri"/>
                <a:cs typeface="Calibri"/>
                <a:sym typeface="Calibri"/>
              </a:rPr>
              <a:t>es un componente avanzado ya que </a:t>
            </a:r>
            <a:r>
              <a:rPr lang="en-US" sz="1600">
                <a:solidFill>
                  <a:srgbClr val="262626"/>
                </a:solidFill>
                <a:latin typeface="Calibri"/>
                <a:ea typeface="Calibri"/>
                <a:cs typeface="Calibri"/>
                <a:sym typeface="Calibri"/>
              </a:rPr>
              <a:t>está</a:t>
            </a:r>
            <a:r>
              <a:rPr lang="en-US" sz="1600">
                <a:solidFill>
                  <a:srgbClr val="262626"/>
                </a:solidFill>
                <a:latin typeface="Calibri"/>
                <a:ea typeface="Calibri"/>
                <a:cs typeface="Calibri"/>
                <a:sym typeface="Calibri"/>
              </a:rPr>
              <a:t> compuesto por botones (componente básico), texto, y una imagen responsive (componentes básicos).</a:t>
            </a:r>
            <a:endParaRPr sz="1600">
              <a:solidFill>
                <a:srgbClr val="262626"/>
              </a:solidFill>
              <a:latin typeface="Calibri"/>
              <a:ea typeface="Calibri"/>
              <a:cs typeface="Calibri"/>
              <a:sym typeface="Calibri"/>
            </a:endParaRPr>
          </a:p>
        </p:txBody>
      </p:sp>
      <p:pic>
        <p:nvPicPr>
          <p:cNvPr id="45" name="Google Shape;45;p2"/>
          <p:cNvPicPr preferRelativeResize="0"/>
          <p:nvPr/>
        </p:nvPicPr>
        <p:blipFill rotWithShape="1">
          <a:blip r:embed="rId4">
            <a:alphaModFix/>
          </a:blip>
          <a:srcRect b="0" l="0" r="0" t="0"/>
          <a:stretch/>
        </p:blipFill>
        <p:spPr>
          <a:xfrm>
            <a:off x="5053193" y="810908"/>
            <a:ext cx="3456688" cy="42442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20"/>
          <p:cNvSpPr/>
          <p:nvPr/>
        </p:nvSpPr>
        <p:spPr>
          <a:xfrm>
            <a:off x="424252" y="3703125"/>
            <a:ext cx="7966170" cy="7374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800">
                <a:solidFill>
                  <a:schemeClr val="lt1"/>
                </a:solidFill>
                <a:latin typeface="Calibri"/>
                <a:ea typeface="Calibri"/>
                <a:cs typeface="Calibri"/>
                <a:sym typeface="Calibri"/>
              </a:rPr>
              <a:t>/ TOOLTIPS</a:t>
            </a:r>
            <a:endParaRPr b="1" sz="2800">
              <a:solidFill>
                <a:schemeClr val="lt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TOOLTIP</a:t>
            </a:r>
            <a:endParaRPr/>
          </a:p>
        </p:txBody>
      </p:sp>
      <p:sp>
        <p:nvSpPr>
          <p:cNvPr id="212" name="Google Shape;212;p21"/>
          <p:cNvSpPr txBox="1"/>
          <p:nvPr/>
        </p:nvSpPr>
        <p:spPr>
          <a:xfrm>
            <a:off x="407875" y="732065"/>
            <a:ext cx="7078179"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n-US" sz="1600">
                <a:solidFill>
                  <a:srgbClr val="262626"/>
                </a:solidFill>
                <a:latin typeface="Calibri"/>
                <a:ea typeface="Calibri"/>
                <a:cs typeface="Calibri"/>
                <a:sym typeface="Calibri"/>
              </a:rPr>
              <a:t>¿QUÉ SON?</a:t>
            </a:r>
            <a:endParaRPr/>
          </a:p>
        </p:txBody>
      </p:sp>
      <p:sp>
        <p:nvSpPr>
          <p:cNvPr id="213" name="Google Shape;213;p21"/>
          <p:cNvSpPr txBox="1"/>
          <p:nvPr/>
        </p:nvSpPr>
        <p:spPr>
          <a:xfrm>
            <a:off x="407875" y="1026571"/>
            <a:ext cx="8148296" cy="17235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Los tooltips de Bootstrap son </a:t>
            </a:r>
            <a:r>
              <a:rPr b="1" lang="en-US" sz="1600">
                <a:solidFill>
                  <a:srgbClr val="262626"/>
                </a:solidFill>
                <a:latin typeface="Calibri"/>
                <a:ea typeface="Calibri"/>
                <a:cs typeface="Calibri"/>
                <a:sym typeface="Calibri"/>
              </a:rPr>
              <a:t>pequeñas cajas emergentes que se muestran cuando el usuario coloca el cursor sobre un elemento específico</a:t>
            </a:r>
            <a:r>
              <a:rPr lang="en-US" sz="1600">
                <a:solidFill>
                  <a:srgbClr val="262626"/>
                </a:solidFill>
                <a:latin typeface="Calibri"/>
                <a:ea typeface="Calibri"/>
                <a:cs typeface="Calibri"/>
                <a:sym typeface="Calibri"/>
              </a:rPr>
              <a:t>, como un botón o un enlace. Estas cajas emergentes </a:t>
            </a:r>
            <a:r>
              <a:rPr b="1" lang="en-US" sz="1600">
                <a:solidFill>
                  <a:srgbClr val="262626"/>
                </a:solidFill>
                <a:latin typeface="Calibri"/>
                <a:ea typeface="Calibri"/>
                <a:cs typeface="Calibri"/>
                <a:sym typeface="Calibri"/>
              </a:rPr>
              <a:t>proporcionan información adicional o una descripción breve </a:t>
            </a:r>
            <a:r>
              <a:rPr lang="en-US" sz="1600">
                <a:solidFill>
                  <a:srgbClr val="262626"/>
                </a:solidFill>
                <a:latin typeface="Calibri"/>
                <a:ea typeface="Calibri"/>
                <a:cs typeface="Calibri"/>
                <a:sym typeface="Calibri"/>
              </a:rPr>
              <a:t>sobre el elemento en cuestión. Son una excelente manera de </a:t>
            </a:r>
            <a:r>
              <a:rPr b="1" lang="en-US" sz="1600">
                <a:solidFill>
                  <a:srgbClr val="262626"/>
                </a:solidFill>
                <a:latin typeface="Calibri"/>
                <a:ea typeface="Calibri"/>
                <a:cs typeface="Calibri"/>
                <a:sym typeface="Calibri"/>
              </a:rPr>
              <a:t>proporcionar detalles o aclaraciones adicionales </a:t>
            </a:r>
            <a:r>
              <a:rPr lang="en-US" sz="1600">
                <a:solidFill>
                  <a:srgbClr val="262626"/>
                </a:solidFill>
                <a:latin typeface="Calibri"/>
                <a:ea typeface="Calibri"/>
                <a:cs typeface="Calibri"/>
                <a:sym typeface="Calibri"/>
              </a:rPr>
              <a:t>sin abrumar la interfaz del usuario con demasiado contenido. 	</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Son muy similares a los popovers.</a:t>
            </a:r>
            <a:endParaRPr b="0" i="0" sz="1600">
              <a:solidFill>
                <a:schemeClr val="dk1"/>
              </a:solidFill>
              <a:latin typeface="Arial"/>
              <a:ea typeface="Arial"/>
              <a:cs typeface="Arial"/>
              <a:sym typeface="Arial"/>
            </a:endParaRPr>
          </a:p>
        </p:txBody>
      </p:sp>
      <p:pic>
        <p:nvPicPr>
          <p:cNvPr id="214" name="Google Shape;214;p21"/>
          <p:cNvPicPr preferRelativeResize="0"/>
          <p:nvPr/>
        </p:nvPicPr>
        <p:blipFill rotWithShape="1">
          <a:blip r:embed="rId3">
            <a:alphaModFix/>
          </a:blip>
          <a:srcRect b="0" l="0" r="0" t="0"/>
          <a:stretch/>
        </p:blipFill>
        <p:spPr>
          <a:xfrm>
            <a:off x="4223211" y="3151728"/>
            <a:ext cx="3660761" cy="1723549"/>
          </a:xfrm>
          <a:prstGeom prst="roundRect">
            <a:avLst>
              <a:gd fmla="val 16667" name="adj"/>
            </a:avLst>
          </a:prstGeom>
          <a:noFill/>
          <a:ln>
            <a:noFill/>
          </a:ln>
        </p:spPr>
      </p:pic>
      <p:pic>
        <p:nvPicPr>
          <p:cNvPr id="215" name="Google Shape;215;p21"/>
          <p:cNvPicPr preferRelativeResize="0"/>
          <p:nvPr/>
        </p:nvPicPr>
        <p:blipFill rotWithShape="1">
          <a:blip r:embed="rId4">
            <a:alphaModFix/>
          </a:blip>
          <a:srcRect b="250" l="0" r="8871" t="-1"/>
          <a:stretch/>
        </p:blipFill>
        <p:spPr>
          <a:xfrm>
            <a:off x="1328582" y="3101918"/>
            <a:ext cx="2691157" cy="18810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TOOLTIP</a:t>
            </a:r>
            <a:endParaRPr/>
          </a:p>
        </p:txBody>
      </p:sp>
      <p:sp>
        <p:nvSpPr>
          <p:cNvPr id="222" name="Google Shape;222;p22"/>
          <p:cNvSpPr txBox="1"/>
          <p:nvPr/>
        </p:nvSpPr>
        <p:spPr>
          <a:xfrm>
            <a:off x="407875" y="757113"/>
            <a:ext cx="7821725" cy="246221"/>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i="0" lang="en-US" sz="1600">
                <a:solidFill>
                  <a:srgbClr val="212529"/>
                </a:solidFill>
                <a:latin typeface="Arial"/>
                <a:ea typeface="Arial"/>
                <a:cs typeface="Arial"/>
                <a:sym typeface="Arial"/>
              </a:rPr>
              <a:t>Probemos CON este ejemplo</a:t>
            </a:r>
            <a:endParaRPr b="1" i="0" sz="1600">
              <a:solidFill>
                <a:srgbClr val="212529"/>
              </a:solidFill>
              <a:latin typeface="Arial"/>
              <a:ea typeface="Arial"/>
              <a:cs typeface="Arial"/>
              <a:sym typeface="Arial"/>
            </a:endParaRPr>
          </a:p>
        </p:txBody>
      </p:sp>
      <p:sp>
        <p:nvSpPr>
          <p:cNvPr id="223" name="Google Shape;223;p22"/>
          <p:cNvSpPr/>
          <p:nvPr/>
        </p:nvSpPr>
        <p:spPr>
          <a:xfrm>
            <a:off x="584585" y="1201053"/>
            <a:ext cx="7974830" cy="384614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224" name="Google Shape;224;p22"/>
          <p:cNvSpPr txBox="1"/>
          <p:nvPr/>
        </p:nvSpPr>
        <p:spPr>
          <a:xfrm>
            <a:off x="665248" y="1290795"/>
            <a:ext cx="7813503" cy="3662541"/>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head</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link</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href</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"https://cdn.jsdelivr.net/npm/bootstrap@5.3.0/dist/css/bootstrap.min.css"</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rel</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"stylesheet"</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integrity</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"sha384-9ndCyUaIbzAi2FUVXJi0CjmCapSmO7SnpJef0486qhLnuZ2cdeRhO02iuK6FUUVM"</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crossorigin</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"anonymous"</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script</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src</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"https://cdn.jsdelivr.net/npm/bootstrap@5.3.0/dist/js/bootstrap.bundle.min.js"</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integrity</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"sha384-geWF76RCwLtnZ8qwWowPQNguL3RmwHVBC9FhGdlKrxdiJJigb/j/68SIy3Te4Bkz"</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crossorigin</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"anonymous"</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script</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title</a:t>
            </a:r>
            <a:r>
              <a:rPr lang="en-US" sz="1000">
                <a:solidFill>
                  <a:srgbClr val="808080"/>
                </a:solidFill>
                <a:latin typeface="Consolas"/>
                <a:ea typeface="Consolas"/>
                <a:cs typeface="Consolas"/>
                <a:sym typeface="Consolas"/>
              </a:rPr>
              <a:t>&gt;</a:t>
            </a:r>
            <a:r>
              <a:rPr b="0" lang="en-US" sz="1000">
                <a:solidFill>
                  <a:srgbClr val="6688CC"/>
                </a:solidFill>
                <a:latin typeface="Consolas"/>
                <a:ea typeface="Consolas"/>
                <a:cs typeface="Consolas"/>
                <a:sym typeface="Consolas"/>
              </a:rPr>
              <a:t>Bootstrap Tooltips</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title</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head</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body</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"container mt-5"</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type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"btn btn-primary"</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data-bs-toggle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"tooltip"</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data-bs-placement</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"top"</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title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"¡Hola! Soy un tooltip."</a:t>
            </a:r>
            <a:r>
              <a:rPr lang="en-US" sz="1000">
                <a:solidFill>
                  <a:srgbClr val="808080"/>
                </a:solidFill>
                <a:latin typeface="Consolas"/>
                <a:ea typeface="Consolas"/>
                <a:cs typeface="Consolas"/>
                <a:sym typeface="Consolas"/>
              </a:rPr>
              <a:t>&gt;</a:t>
            </a:r>
            <a:r>
              <a:rPr b="0" lang="en-US" sz="1000">
                <a:solidFill>
                  <a:srgbClr val="6688CC"/>
                </a:solidFill>
                <a:latin typeface="Consolas"/>
                <a:ea typeface="Consolas"/>
                <a:cs typeface="Consolas"/>
                <a:sym typeface="Consolas"/>
              </a:rPr>
              <a:t>Haz clic aquí</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button</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br>
              <a:rPr b="0" lang="en-US" sz="1000">
                <a:solidFill>
                  <a:srgbClr val="6688CC"/>
                </a:solidFill>
                <a:latin typeface="Consolas"/>
                <a:ea typeface="Consolas"/>
                <a:cs typeface="Consolas"/>
                <a:sym typeface="Consolas"/>
              </a:rPr>
            </a:b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script</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a:t>
            </a:r>
            <a:r>
              <a:rPr b="0" lang="en-US" sz="1000">
                <a:solidFill>
                  <a:srgbClr val="384887"/>
                </a:solidFill>
                <a:latin typeface="Consolas"/>
                <a:ea typeface="Consolas"/>
                <a:cs typeface="Consolas"/>
                <a:sym typeface="Consolas"/>
              </a:rPr>
              <a:t> Inicialización del tooltip para Bootstrap 5</a:t>
            </a:r>
            <a:endParaRPr b="0" sz="1000">
              <a:solidFill>
                <a:srgbClr val="6688CC"/>
              </a:solidFill>
              <a:latin typeface="Consolas"/>
              <a:ea typeface="Consolas"/>
              <a:cs typeface="Consolas"/>
              <a:sym typeface="Consolas"/>
            </a:endParaRPr>
          </a:p>
          <a:p>
            <a:pPr indent="0" lvl="0" marL="0" marR="0" rtl="0" algn="l">
              <a:spcBef>
                <a:spcPts val="0"/>
              </a:spcBef>
              <a:spcAft>
                <a:spcPts val="0"/>
              </a:spcAft>
              <a:buNone/>
            </a:pPr>
            <a:r>
              <a:rPr b="0" i="1" lang="en-US" sz="1000">
                <a:solidFill>
                  <a:srgbClr val="9966B8"/>
                </a:solidFill>
                <a:latin typeface="Consolas"/>
                <a:ea typeface="Consolas"/>
                <a:cs typeface="Consolas"/>
                <a:sym typeface="Consolas"/>
              </a:rPr>
              <a:t>const</a:t>
            </a:r>
            <a:r>
              <a:rPr b="0" lang="en-US" sz="1000">
                <a:solidFill>
                  <a:srgbClr val="6688CC"/>
                </a:solidFill>
                <a:latin typeface="Consolas"/>
                <a:ea typeface="Consolas"/>
                <a:cs typeface="Consolas"/>
                <a:sym typeface="Consolas"/>
              </a:rPr>
              <a:t> tooltipTriggerList </a:t>
            </a:r>
            <a:r>
              <a:rPr lang="en-US" sz="1000">
                <a:solidFill>
                  <a:srgbClr val="D4D4D4"/>
                </a:solidFill>
                <a:latin typeface="Consolas"/>
                <a:ea typeface="Consolas"/>
                <a:cs typeface="Consolas"/>
                <a:sym typeface="Consolas"/>
              </a:rPr>
              <a:t>=</a:t>
            </a:r>
            <a:r>
              <a:rPr b="0" lang="en-US" sz="1000">
                <a:solidFill>
                  <a:srgbClr val="6688CC"/>
                </a:solidFill>
                <a:latin typeface="Consolas"/>
                <a:ea typeface="Consolas"/>
                <a:cs typeface="Consolas"/>
                <a:sym typeface="Consolas"/>
              </a:rPr>
              <a:t> </a:t>
            </a:r>
            <a:r>
              <a:rPr lang="en-US" sz="1000">
                <a:solidFill>
                  <a:srgbClr val="808080"/>
                </a:solidFill>
                <a:latin typeface="Consolas"/>
                <a:ea typeface="Consolas"/>
                <a:cs typeface="Consolas"/>
                <a:sym typeface="Consolas"/>
              </a:rPr>
              <a:t>[]</a:t>
            </a:r>
            <a:r>
              <a:rPr b="0" lang="en-US" sz="1000">
                <a:solidFill>
                  <a:srgbClr val="6688CC"/>
                </a:solidFill>
                <a:latin typeface="Consolas"/>
                <a:ea typeface="Consolas"/>
                <a:cs typeface="Consolas"/>
                <a:sym typeface="Consolas"/>
              </a:rPr>
              <a:t>.</a:t>
            </a:r>
            <a:r>
              <a:rPr b="0" lang="en-US" sz="1000">
                <a:solidFill>
                  <a:srgbClr val="DDBB88"/>
                </a:solidFill>
                <a:latin typeface="Consolas"/>
                <a:ea typeface="Consolas"/>
                <a:cs typeface="Consolas"/>
                <a:sym typeface="Consolas"/>
              </a:rPr>
              <a:t>slice</a:t>
            </a:r>
            <a:r>
              <a:rPr b="0" lang="en-US" sz="1000">
                <a:solidFill>
                  <a:srgbClr val="6688CC"/>
                </a:solidFill>
                <a:latin typeface="Consolas"/>
                <a:ea typeface="Consolas"/>
                <a:cs typeface="Consolas"/>
                <a:sym typeface="Consolas"/>
              </a:rPr>
              <a:t>.</a:t>
            </a:r>
            <a:r>
              <a:rPr b="0" lang="en-US" sz="1000">
                <a:solidFill>
                  <a:srgbClr val="DDBB88"/>
                </a:solidFill>
                <a:latin typeface="Consolas"/>
                <a:ea typeface="Consolas"/>
                <a:cs typeface="Consolas"/>
                <a:sym typeface="Consolas"/>
              </a:rPr>
              <a:t>call</a:t>
            </a:r>
            <a:r>
              <a:rPr b="0" lang="en-US" sz="1000">
                <a:solidFill>
                  <a:srgbClr val="6688CC"/>
                </a:solidFill>
                <a:latin typeface="Consolas"/>
                <a:ea typeface="Consolas"/>
                <a:cs typeface="Consolas"/>
                <a:sym typeface="Consolas"/>
              </a:rPr>
              <a:t>(document.</a:t>
            </a:r>
            <a:r>
              <a:rPr b="0" lang="en-US" sz="1000">
                <a:solidFill>
                  <a:srgbClr val="DDBB88"/>
                </a:solidFill>
                <a:latin typeface="Consolas"/>
                <a:ea typeface="Consolas"/>
                <a:cs typeface="Consolas"/>
                <a:sym typeface="Consolas"/>
              </a:rPr>
              <a:t>querySelectorAll</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'[data-bs-toggle="tooltip"]'</a:t>
            </a:r>
            <a:r>
              <a:rPr lang="en-US" sz="10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n-US" sz="1000">
                <a:solidFill>
                  <a:srgbClr val="6688CC"/>
                </a:solidFill>
                <a:latin typeface="Consolas"/>
                <a:ea typeface="Consolas"/>
                <a:cs typeface="Consolas"/>
                <a:sym typeface="Consolas"/>
              </a:rPr>
              <a:t>tooltipTriggerList.</a:t>
            </a:r>
            <a:r>
              <a:rPr b="0" lang="en-US" sz="1000">
                <a:solidFill>
                  <a:srgbClr val="DDBB88"/>
                </a:solidFill>
                <a:latin typeface="Consolas"/>
                <a:ea typeface="Consolas"/>
                <a:cs typeface="Consolas"/>
                <a:sym typeface="Consolas"/>
              </a:rPr>
              <a:t>map</a:t>
            </a:r>
            <a:r>
              <a:rPr lang="en-US" sz="1000">
                <a:solidFill>
                  <a:srgbClr val="D4D4D4"/>
                </a:solidFill>
                <a:latin typeface="Consolas"/>
                <a:ea typeface="Consolas"/>
                <a:cs typeface="Consolas"/>
                <a:sym typeface="Consolas"/>
              </a:rPr>
              <a:t>(</a:t>
            </a:r>
            <a:r>
              <a:rPr b="0" i="1" lang="en-US" sz="1000">
                <a:solidFill>
                  <a:srgbClr val="9966B8"/>
                </a:solidFill>
                <a:latin typeface="Consolas"/>
                <a:ea typeface="Consolas"/>
                <a:cs typeface="Consolas"/>
                <a:sym typeface="Consolas"/>
              </a:rPr>
              <a:t>function</a:t>
            </a:r>
            <a:r>
              <a:rPr b="0" lang="en-US" sz="1000">
                <a:solidFill>
                  <a:srgbClr val="6688CC"/>
                </a:solidFill>
                <a:latin typeface="Consolas"/>
                <a:ea typeface="Consolas"/>
                <a:cs typeface="Consolas"/>
                <a:sym typeface="Consolas"/>
              </a:rPr>
              <a:t> </a:t>
            </a:r>
            <a:r>
              <a:rPr lang="en-US" sz="1000">
                <a:solidFill>
                  <a:srgbClr val="D4D4D4"/>
                </a:solidFill>
                <a:latin typeface="Consolas"/>
                <a:ea typeface="Consolas"/>
                <a:cs typeface="Consolas"/>
                <a:sym typeface="Consolas"/>
              </a:rPr>
              <a:t>(</a:t>
            </a:r>
            <a:r>
              <a:rPr b="0" i="1" lang="en-US" sz="1000">
                <a:solidFill>
                  <a:srgbClr val="2277FF"/>
                </a:solidFill>
                <a:latin typeface="Consolas"/>
                <a:ea typeface="Consolas"/>
                <a:cs typeface="Consolas"/>
                <a:sym typeface="Consolas"/>
              </a:rPr>
              <a:t>tooltipTriggerEl</a:t>
            </a:r>
            <a:r>
              <a:rPr lang="en-US" sz="10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n-US" sz="1000">
                <a:solidFill>
                  <a:srgbClr val="225588"/>
                </a:solidFill>
                <a:latin typeface="Consolas"/>
                <a:ea typeface="Consolas"/>
                <a:cs typeface="Consolas"/>
                <a:sym typeface="Consolas"/>
              </a:rPr>
              <a:t>return</a:t>
            </a:r>
            <a:r>
              <a:rPr b="0" lang="en-US" sz="1000">
                <a:solidFill>
                  <a:srgbClr val="6688CC"/>
                </a:solidFill>
                <a:latin typeface="Consolas"/>
                <a:ea typeface="Consolas"/>
                <a:cs typeface="Consolas"/>
                <a:sym typeface="Consolas"/>
              </a:rPr>
              <a:t> </a:t>
            </a:r>
            <a:r>
              <a:rPr b="0" lang="en-US" sz="1000">
                <a:solidFill>
                  <a:srgbClr val="225588"/>
                </a:solidFill>
                <a:latin typeface="Consolas"/>
                <a:ea typeface="Consolas"/>
                <a:cs typeface="Consolas"/>
                <a:sym typeface="Consolas"/>
              </a:rPr>
              <a:t>new</a:t>
            </a:r>
            <a:r>
              <a:rPr b="0" lang="en-US" sz="1000">
                <a:solidFill>
                  <a:srgbClr val="6688CC"/>
                </a:solidFill>
                <a:latin typeface="Consolas"/>
                <a:ea typeface="Consolas"/>
                <a:cs typeface="Consolas"/>
                <a:sym typeface="Consolas"/>
              </a:rPr>
              <a:t> bootstrap.</a:t>
            </a:r>
            <a:r>
              <a:rPr b="0" lang="en-US" sz="1000">
                <a:solidFill>
                  <a:srgbClr val="DDBB88"/>
                </a:solidFill>
                <a:latin typeface="Consolas"/>
                <a:ea typeface="Consolas"/>
                <a:cs typeface="Consolas"/>
                <a:sym typeface="Consolas"/>
              </a:rPr>
              <a:t>Tooltip</a:t>
            </a:r>
            <a:r>
              <a:rPr lang="en-US" sz="1000">
                <a:solidFill>
                  <a:srgbClr val="D4D4D4"/>
                </a:solidFill>
                <a:latin typeface="Consolas"/>
                <a:ea typeface="Consolas"/>
                <a:cs typeface="Consolas"/>
                <a:sym typeface="Consolas"/>
              </a:rPr>
              <a:t>(</a:t>
            </a:r>
            <a:r>
              <a:rPr b="0" i="1" lang="en-US" sz="1000">
                <a:solidFill>
                  <a:srgbClr val="2277FF"/>
                </a:solidFill>
                <a:latin typeface="Consolas"/>
                <a:ea typeface="Consolas"/>
                <a:cs typeface="Consolas"/>
                <a:sym typeface="Consolas"/>
              </a:rPr>
              <a:t>tooltipTriggerEl</a:t>
            </a:r>
            <a:r>
              <a:rPr lang="en-US" sz="10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0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script</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body</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html</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t/>
            </a:r>
            <a:endParaRPr b="0" sz="1200">
              <a:solidFill>
                <a:srgbClr val="D4D4D4"/>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TOOLTIP</a:t>
            </a:r>
            <a:endParaRPr/>
          </a:p>
        </p:txBody>
      </p:sp>
      <p:pic>
        <p:nvPicPr>
          <p:cNvPr id="231" name="Google Shape;231;p23"/>
          <p:cNvPicPr preferRelativeResize="0"/>
          <p:nvPr/>
        </p:nvPicPr>
        <p:blipFill rotWithShape="1">
          <a:blip r:embed="rId3">
            <a:alphaModFix/>
          </a:blip>
          <a:srcRect b="12235" l="0" r="0" t="0"/>
          <a:stretch/>
        </p:blipFill>
        <p:spPr>
          <a:xfrm>
            <a:off x="3110674" y="2073810"/>
            <a:ext cx="2922651" cy="1463748"/>
          </a:xfrm>
          <a:prstGeom prst="roundRect">
            <a:avLst>
              <a:gd fmla="val 16667" name="adj"/>
            </a:avLst>
          </a:prstGeom>
          <a:noFill/>
          <a:ln cap="flat" cmpd="sng" w="9525">
            <a:solidFill>
              <a:srgbClr val="276B7D"/>
            </a:solidFill>
            <a:prstDash val="solid"/>
            <a:round/>
            <a:headEnd len="sm" w="sm" type="none"/>
            <a:tailEnd len="sm" w="sm" type="none"/>
          </a:ln>
        </p:spPr>
      </p:pic>
      <p:sp>
        <p:nvSpPr>
          <p:cNvPr id="232" name="Google Shape;232;p23"/>
          <p:cNvSpPr txBox="1"/>
          <p:nvPr/>
        </p:nvSpPr>
        <p:spPr>
          <a:xfrm>
            <a:off x="407875" y="881848"/>
            <a:ext cx="772812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Finalmente nos debería quedar este resultado, intentemos agregando más texto y cambiando el texto del botón.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4"/>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24"/>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800">
                <a:solidFill>
                  <a:schemeClr val="lt1"/>
                </a:solidFill>
                <a:latin typeface="Calibri"/>
                <a:ea typeface="Calibri"/>
                <a:cs typeface="Calibri"/>
                <a:sym typeface="Calibri"/>
              </a:rPr>
              <a:t>/ ELEMENTOS COLAPSABLES Y ACORDEÓN </a:t>
            </a:r>
            <a:endParaRPr b="1" sz="2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p:nvPr/>
        </p:nvSpPr>
        <p:spPr>
          <a:xfrm>
            <a:off x="1944356" y="2481946"/>
            <a:ext cx="5255288" cy="1316334"/>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≈¬¬¬ççç</a:t>
            </a:r>
            <a:endParaRPr/>
          </a:p>
        </p:txBody>
      </p:sp>
      <p:sp>
        <p:nvSpPr>
          <p:cNvPr id="246" name="Google Shape;246;p25"/>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ELEMENTOS COLAPSABLES Y ACORDEÓN</a:t>
            </a:r>
            <a:endParaRPr/>
          </a:p>
        </p:txBody>
      </p:sp>
      <p:sp>
        <p:nvSpPr>
          <p:cNvPr id="247" name="Google Shape;247;p25"/>
          <p:cNvSpPr txBox="1"/>
          <p:nvPr/>
        </p:nvSpPr>
        <p:spPr>
          <a:xfrm>
            <a:off x="407875" y="774168"/>
            <a:ext cx="8148296" cy="12311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El "collapse" es una característica de Bootstrap que </a:t>
            </a:r>
            <a:r>
              <a:rPr b="1" lang="en-US" sz="1600">
                <a:solidFill>
                  <a:srgbClr val="262626"/>
                </a:solidFill>
                <a:latin typeface="Calibri"/>
                <a:ea typeface="Calibri"/>
                <a:cs typeface="Calibri"/>
                <a:sym typeface="Calibri"/>
              </a:rPr>
              <a:t>permite ocultar y mostrar contenido de manera interactiva. </a:t>
            </a:r>
            <a:r>
              <a:rPr lang="en-US" sz="1600">
                <a:solidFill>
                  <a:srgbClr val="262626"/>
                </a:solidFill>
                <a:latin typeface="Calibri"/>
                <a:ea typeface="Calibri"/>
                <a:cs typeface="Calibri"/>
                <a:sym typeface="Calibri"/>
              </a:rPr>
              <a:t>Es especialmente útil para crear elementos desplegables, como acordeones, paneles colapsables y barras de navegación móvil.</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Veamos este ejemplo a continuación:</a:t>
            </a:r>
            <a:endParaRPr b="0" i="0" sz="1600">
              <a:solidFill>
                <a:schemeClr val="dk1"/>
              </a:solidFill>
              <a:latin typeface="Arial"/>
              <a:ea typeface="Arial"/>
              <a:cs typeface="Arial"/>
              <a:sym typeface="Arial"/>
            </a:endParaRPr>
          </a:p>
        </p:txBody>
      </p:sp>
      <p:pic>
        <p:nvPicPr>
          <p:cNvPr id="248" name="Google Shape;248;p25"/>
          <p:cNvPicPr preferRelativeResize="0"/>
          <p:nvPr/>
        </p:nvPicPr>
        <p:blipFill rotWithShape="1">
          <a:blip r:embed="rId3">
            <a:alphaModFix/>
          </a:blip>
          <a:srcRect b="0" l="0" r="0" t="0"/>
          <a:stretch/>
        </p:blipFill>
        <p:spPr>
          <a:xfrm>
            <a:off x="2047073" y="2572032"/>
            <a:ext cx="5080000" cy="111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6"/>
          <p:cNvSpPr txBox="1"/>
          <p:nvPr/>
        </p:nvSpPr>
        <p:spPr>
          <a:xfrm>
            <a:off x="407875" y="692628"/>
            <a:ext cx="45827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62626"/>
                </a:solidFill>
                <a:latin typeface="Calibri"/>
                <a:ea typeface="Calibri"/>
                <a:cs typeface="Calibri"/>
                <a:sym typeface="Calibri"/>
              </a:rPr>
              <a:t>Probemos este código.</a:t>
            </a:r>
            <a:endParaRPr/>
          </a:p>
        </p:txBody>
      </p:sp>
      <p:sp>
        <p:nvSpPr>
          <p:cNvPr id="255" name="Google Shape;255;p26"/>
          <p:cNvSpPr/>
          <p:nvPr/>
        </p:nvSpPr>
        <p:spPr>
          <a:xfrm>
            <a:off x="584585" y="1114654"/>
            <a:ext cx="7974830" cy="339595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256" name="Google Shape;256;p26"/>
          <p:cNvSpPr txBox="1"/>
          <p:nvPr/>
        </p:nvSpPr>
        <p:spPr>
          <a:xfrm>
            <a:off x="665248" y="1204395"/>
            <a:ext cx="7813503" cy="3170099"/>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head</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link</a:t>
            </a:r>
            <a:r>
              <a:rPr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href</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"https://cdn.jsdelivr.net/npm/bootstrap@5.3.0/dist/css/bootstrap.min.css"</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rel</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"stylesheet"</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integrity</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"sha384-9ndCyUaIbzAi2FUVXJi0CjmCapSmO7SnpJef0486qhLnuZ2cdeRhO02iuK6FUUVM"</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crossorigin</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"anonymous"</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script</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src</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"https://cdn.jsdelivr.net/npm/bootstrap@5.3.0/dist/js/bootstrap.bundle.min.js"</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integrity</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"sha384-geWF76RCwLtnZ8qwWowPQNguL3RmwHVBC9FhGdlKrxdiJJigb/j/68SIy3Te4Bkz"</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crossorigin</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"anonymous"</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script</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title</a:t>
            </a:r>
            <a:r>
              <a:rPr lang="en-US" sz="1000">
                <a:solidFill>
                  <a:srgbClr val="808080"/>
                </a:solidFill>
                <a:latin typeface="Consolas"/>
                <a:ea typeface="Consolas"/>
                <a:cs typeface="Consolas"/>
                <a:sym typeface="Consolas"/>
              </a:rPr>
              <a:t>&gt;</a:t>
            </a:r>
            <a:r>
              <a:rPr b="0" lang="en-US" sz="1000">
                <a:solidFill>
                  <a:srgbClr val="6688CC"/>
                </a:solidFill>
                <a:latin typeface="Consolas"/>
                <a:ea typeface="Consolas"/>
                <a:cs typeface="Consolas"/>
                <a:sym typeface="Consolas"/>
              </a:rPr>
              <a:t>Bootstrap collapse</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title</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head</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body</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p</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a</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"btn btn-primary"</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data-bs-toggle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href</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"#collapseExample"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role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aria-expanded</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"false"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aria-controls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"collapseExample"</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n-US" sz="1000">
                <a:solidFill>
                  <a:srgbClr val="6688CC"/>
                </a:solidFill>
                <a:latin typeface="Consolas"/>
                <a:ea typeface="Consolas"/>
                <a:cs typeface="Consolas"/>
                <a:sym typeface="Consolas"/>
              </a:rPr>
              <a:t>Collapse para ISIL</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a</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"btn btn-primary"</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type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data-bs-toggle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data-bs-target</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"#collapseExample"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aria-expanded</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"false"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aria-controls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"collapseExample"</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n-US" sz="1000">
                <a:solidFill>
                  <a:srgbClr val="6688CC"/>
                </a:solidFill>
                <a:latin typeface="Consolas"/>
                <a:ea typeface="Consolas"/>
                <a:cs typeface="Consolas"/>
                <a:sym typeface="Consolas"/>
              </a:rPr>
              <a:t>Otro colapsable</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button</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p</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id</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"collapseExample"</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"card card-body"</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n-US" sz="1000">
                <a:solidFill>
                  <a:srgbClr val="6688CC"/>
                </a:solidFill>
                <a:latin typeface="Consolas"/>
                <a:ea typeface="Consolas"/>
                <a:cs typeface="Consolas"/>
                <a:sym typeface="Consolas"/>
              </a:rPr>
              <a:t>Some placeholder content for the collapse component. This panel is hidden by default but revealed when the user activates the relevant trigger.</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body</a:t>
            </a:r>
            <a:r>
              <a:rPr lang="en-US" sz="1000">
                <a:solidFill>
                  <a:srgbClr val="808080"/>
                </a:solidFill>
                <a:latin typeface="Consolas"/>
                <a:ea typeface="Consolas"/>
                <a:cs typeface="Consolas"/>
                <a:sym typeface="Consolas"/>
              </a:rPr>
              <a:t>&gt;</a:t>
            </a:r>
            <a:endParaRPr/>
          </a:p>
        </p:txBody>
      </p:sp>
      <p:sp>
        <p:nvSpPr>
          <p:cNvPr id="257" name="Google Shape;257;p2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ELEMENTOS COLAPSABLES Y ACORDEÓN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nvSpPr>
        <p:spPr>
          <a:xfrm>
            <a:off x="407875" y="766129"/>
            <a:ext cx="45827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62626"/>
                </a:solidFill>
                <a:latin typeface="Calibri"/>
                <a:ea typeface="Calibri"/>
                <a:cs typeface="Calibri"/>
                <a:sym typeface="Calibri"/>
              </a:rPr>
              <a:t>Y este otro dentro del mismo &lt;body&gt;.</a:t>
            </a:r>
            <a:endParaRPr/>
          </a:p>
        </p:txBody>
      </p:sp>
      <p:sp>
        <p:nvSpPr>
          <p:cNvPr id="264" name="Google Shape;264;p27"/>
          <p:cNvSpPr/>
          <p:nvPr/>
        </p:nvSpPr>
        <p:spPr>
          <a:xfrm>
            <a:off x="584585" y="1196039"/>
            <a:ext cx="7974830" cy="309460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265" name="Google Shape;265;p27"/>
          <p:cNvSpPr txBox="1"/>
          <p:nvPr/>
        </p:nvSpPr>
        <p:spPr>
          <a:xfrm>
            <a:off x="665248" y="1285781"/>
            <a:ext cx="7974830" cy="2893100"/>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"container mt-5"</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"accordionExample"</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"accordion-item"</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h2</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"accordion-header"</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"headingOne"</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t/>
            </a:r>
            <a:endParaRPr b="0" sz="1000">
              <a:solidFill>
                <a:srgbClr val="6688CC"/>
              </a:solidFill>
              <a:latin typeface="Arial"/>
              <a:ea typeface="Arial"/>
              <a:cs typeface="Arial"/>
              <a:sym typeface="Arial"/>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button</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"accordion-button"</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type</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"button"</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data-bs-toggle</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"collapse"</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data-bs-target</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"#collapseOne"</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aria-expanded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"true"</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aria-controls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"collapseOne"</a:t>
            </a:r>
            <a:r>
              <a:rPr b="0" lang="en-US" sz="1000">
                <a:solidFill>
                  <a:srgbClr val="6688CC"/>
                </a:solidFill>
                <a:latin typeface="Arial"/>
                <a:ea typeface="Arial"/>
                <a:cs typeface="Arial"/>
                <a:sym typeface="Arial"/>
              </a:rPr>
              <a:t>&gt;Sección 1&lt;/</a:t>
            </a:r>
            <a:r>
              <a:rPr b="0" lang="en-US" sz="1000">
                <a:solidFill>
                  <a:srgbClr val="225588"/>
                </a:solidFill>
                <a:latin typeface="Arial"/>
                <a:ea typeface="Arial"/>
                <a:cs typeface="Arial"/>
                <a:sym typeface="Arial"/>
              </a:rPr>
              <a:t>button</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h2</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t/>
            </a:r>
            <a:endParaRPr b="0" sz="1000">
              <a:solidFill>
                <a:srgbClr val="6688CC"/>
              </a:solidFill>
              <a:latin typeface="Arial"/>
              <a:ea typeface="Arial"/>
              <a:cs typeface="Arial"/>
              <a:sym typeface="Arial"/>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"collapseOne"</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"accordion-collapse collapse show"</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aria-labelledby</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"headingOne"</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data-bs-parent</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"#accordionExample"</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"accordion-body"</a:t>
            </a:r>
            <a:r>
              <a:rPr b="0" lang="en-US" sz="1000">
                <a:solidFill>
                  <a:srgbClr val="6688CC"/>
                </a:solidFill>
                <a:latin typeface="Arial"/>
                <a:ea typeface="Arial"/>
                <a:cs typeface="Arial"/>
                <a:sym typeface="Arial"/>
              </a:rPr>
              <a:t>&gt;Contenido de la sección 1.&lt;/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t/>
            </a:r>
            <a:endParaRPr b="0" sz="1000">
              <a:solidFill>
                <a:srgbClr val="6688CC"/>
              </a:solidFill>
              <a:latin typeface="Arial"/>
              <a:ea typeface="Arial"/>
              <a:cs typeface="Arial"/>
              <a:sym typeface="Arial"/>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"accordion-item"</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h2</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"accordion-header"</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"headingTwo"</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button</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"accordion-button collapsed"</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type</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"button"</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data-bs-toggle</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"collapse"</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data-bs-target</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"#collapseTwo"</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aria-expanded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"false"</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aria-controls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"collapseTwo"</a:t>
            </a:r>
            <a:r>
              <a:rPr b="0" lang="en-US" sz="1000">
                <a:solidFill>
                  <a:srgbClr val="6688CC"/>
                </a:solidFill>
                <a:latin typeface="Arial"/>
                <a:ea typeface="Arial"/>
                <a:cs typeface="Arial"/>
                <a:sym typeface="Arial"/>
              </a:rPr>
              <a:t>&gt;Sección 2&lt;/</a:t>
            </a:r>
            <a:r>
              <a:rPr b="0" lang="en-US" sz="1000">
                <a:solidFill>
                  <a:srgbClr val="225588"/>
                </a:solidFill>
                <a:latin typeface="Arial"/>
                <a:ea typeface="Arial"/>
                <a:cs typeface="Arial"/>
                <a:sym typeface="Arial"/>
              </a:rPr>
              <a:t>button</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h2</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t/>
            </a:r>
            <a:endParaRPr b="0" sz="1000">
              <a:solidFill>
                <a:srgbClr val="6688CC"/>
              </a:solidFill>
              <a:latin typeface="Arial"/>
              <a:ea typeface="Arial"/>
              <a:cs typeface="Arial"/>
              <a:sym typeface="Arial"/>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id</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"collapseTwo"</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"accordion-collapse collapse"</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aria-labelledby</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"headingTwo"</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data-bs-parent</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"#accordionExample"</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 </a:t>
            </a:r>
            <a:r>
              <a:rPr b="0" lang="en-US" sz="1000">
                <a:solidFill>
                  <a:srgbClr val="DDBB88"/>
                </a:solidFill>
                <a:latin typeface="Arial"/>
                <a:ea typeface="Arial"/>
                <a:cs typeface="Arial"/>
                <a:sym typeface="Arial"/>
              </a:rPr>
              <a:t>class</a:t>
            </a:r>
            <a:r>
              <a:rPr b="0" lang="en-US" sz="1000">
                <a:solidFill>
                  <a:srgbClr val="6688CC"/>
                </a:solidFill>
                <a:latin typeface="Arial"/>
                <a:ea typeface="Arial"/>
                <a:cs typeface="Arial"/>
                <a:sym typeface="Arial"/>
              </a:rPr>
              <a:t>=</a:t>
            </a:r>
            <a:r>
              <a:rPr b="0" lang="en-US" sz="1000">
                <a:solidFill>
                  <a:srgbClr val="22AA44"/>
                </a:solidFill>
                <a:latin typeface="Arial"/>
                <a:ea typeface="Arial"/>
                <a:cs typeface="Arial"/>
                <a:sym typeface="Arial"/>
              </a:rPr>
              <a:t>"accordion-body"</a:t>
            </a:r>
            <a:r>
              <a:rPr b="0" lang="en-US" sz="1000">
                <a:solidFill>
                  <a:srgbClr val="6688CC"/>
                </a:solidFill>
                <a:latin typeface="Arial"/>
                <a:ea typeface="Arial"/>
                <a:cs typeface="Arial"/>
                <a:sym typeface="Arial"/>
              </a:rPr>
              <a:t>&gt;Contenido de la sección 2.&lt;/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&gt;&lt;/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000">
                <a:solidFill>
                  <a:srgbClr val="6688CC"/>
                </a:solidFill>
                <a:latin typeface="Arial"/>
                <a:ea typeface="Arial"/>
                <a:cs typeface="Arial"/>
                <a:sym typeface="Arial"/>
              </a:rPr>
              <a:t>&lt;/</a:t>
            </a:r>
            <a:r>
              <a:rPr b="0" lang="en-US" sz="1000">
                <a:solidFill>
                  <a:srgbClr val="225588"/>
                </a:solidFill>
                <a:latin typeface="Arial"/>
                <a:ea typeface="Arial"/>
                <a:cs typeface="Arial"/>
                <a:sym typeface="Arial"/>
              </a:rPr>
              <a:t>div</a:t>
            </a:r>
            <a:r>
              <a:rPr b="0" lang="en-US" sz="1000">
                <a:solidFill>
                  <a:srgbClr val="6688CC"/>
                </a:solidFill>
                <a:latin typeface="Arial"/>
                <a:ea typeface="Arial"/>
                <a:cs typeface="Arial"/>
                <a:sym typeface="Arial"/>
              </a:rPr>
              <a:t>&gt;</a:t>
            </a:r>
            <a:endParaRPr/>
          </a:p>
          <a:p>
            <a:pPr indent="0" lvl="0" marL="0" marR="0" rtl="0" algn="l">
              <a:spcBef>
                <a:spcPts val="0"/>
              </a:spcBef>
              <a:spcAft>
                <a:spcPts val="0"/>
              </a:spcAft>
              <a:buNone/>
            </a:pPr>
            <a:r>
              <a:t/>
            </a:r>
            <a:endParaRPr b="0" sz="1200">
              <a:solidFill>
                <a:srgbClr val="D4D4D4"/>
              </a:solidFill>
              <a:latin typeface="Consolas"/>
              <a:ea typeface="Consolas"/>
              <a:cs typeface="Consolas"/>
              <a:sym typeface="Consolas"/>
            </a:endParaRPr>
          </a:p>
        </p:txBody>
      </p:sp>
      <p:sp>
        <p:nvSpPr>
          <p:cNvPr id="266" name="Google Shape;266;p2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ELEMENTOS COLAPSABLES Y ACORDEÓN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8"/>
          <p:cNvSpPr/>
          <p:nvPr/>
        </p:nvSpPr>
        <p:spPr>
          <a:xfrm>
            <a:off x="1944356" y="2069961"/>
            <a:ext cx="5240215" cy="238145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≈¬¬¬ççç</a:t>
            </a:r>
            <a:endParaRPr/>
          </a:p>
        </p:txBody>
      </p:sp>
      <p:sp>
        <p:nvSpPr>
          <p:cNvPr id="273" name="Google Shape;273;p28"/>
          <p:cNvSpPr txBox="1"/>
          <p:nvPr/>
        </p:nvSpPr>
        <p:spPr>
          <a:xfrm>
            <a:off x="407875" y="715412"/>
            <a:ext cx="8148296"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El "accordion" es una característica muy útil para organizar contenido en forma de lista plegable, permitiéndote mostrar y ocultar secciones de información de manera interactiva.</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Veamos este ejemplo a continuación muy similar al collapse:</a:t>
            </a:r>
            <a:endParaRPr/>
          </a:p>
          <a:p>
            <a:pPr indent="0" lvl="0" marL="0" marR="0" rtl="0" algn="l">
              <a:spcBef>
                <a:spcPts val="0"/>
              </a:spcBef>
              <a:spcAft>
                <a:spcPts val="0"/>
              </a:spcAft>
              <a:buNone/>
            </a:pPr>
            <a:br>
              <a:rPr lang="en-US" sz="1600">
                <a:solidFill>
                  <a:schemeClr val="dk1"/>
                </a:solidFill>
                <a:latin typeface="Calibri"/>
                <a:ea typeface="Calibri"/>
                <a:cs typeface="Calibri"/>
                <a:sym typeface="Calibri"/>
              </a:rPr>
            </a:br>
            <a:endParaRPr b="0" i="0" sz="1600">
              <a:solidFill>
                <a:schemeClr val="dk1"/>
              </a:solidFill>
              <a:latin typeface="Arial"/>
              <a:ea typeface="Arial"/>
              <a:cs typeface="Arial"/>
              <a:sym typeface="Arial"/>
            </a:endParaRPr>
          </a:p>
          <a:p>
            <a:pPr indent="0" lvl="0" marL="0" marR="0" rtl="0" algn="l">
              <a:spcBef>
                <a:spcPts val="0"/>
              </a:spcBef>
              <a:spcAft>
                <a:spcPts val="0"/>
              </a:spcAft>
              <a:buNone/>
            </a:pPr>
            <a:r>
              <a:t/>
            </a:r>
            <a:endParaRPr b="0" i="0" sz="1600">
              <a:solidFill>
                <a:schemeClr val="dk1"/>
              </a:solidFill>
              <a:latin typeface="Arial"/>
              <a:ea typeface="Arial"/>
              <a:cs typeface="Arial"/>
              <a:sym typeface="Arial"/>
            </a:endParaRPr>
          </a:p>
          <a:p>
            <a:pPr indent="0" lvl="0" marL="0" marR="0" rtl="0" algn="l">
              <a:spcBef>
                <a:spcPts val="0"/>
              </a:spcBef>
              <a:spcAft>
                <a:spcPts val="0"/>
              </a:spcAft>
              <a:buNone/>
            </a:pPr>
            <a:br>
              <a:rPr lang="en-US" sz="1600">
                <a:solidFill>
                  <a:schemeClr val="dk1"/>
                </a:solidFill>
                <a:latin typeface="Calibri"/>
                <a:ea typeface="Calibri"/>
                <a:cs typeface="Calibri"/>
                <a:sym typeface="Calibri"/>
              </a:rPr>
            </a:br>
            <a:endParaRPr b="0" i="0" sz="1600">
              <a:solidFill>
                <a:schemeClr val="dk1"/>
              </a:solidFill>
              <a:latin typeface="Arial"/>
              <a:ea typeface="Arial"/>
              <a:cs typeface="Arial"/>
              <a:sym typeface="Arial"/>
            </a:endParaRPr>
          </a:p>
        </p:txBody>
      </p:sp>
      <p:pic>
        <p:nvPicPr>
          <p:cNvPr id="274" name="Google Shape;274;p28"/>
          <p:cNvPicPr preferRelativeResize="0"/>
          <p:nvPr/>
        </p:nvPicPr>
        <p:blipFill rotWithShape="1">
          <a:blip r:embed="rId3">
            <a:alphaModFix/>
          </a:blip>
          <a:srcRect b="0" l="0" r="0" t="0"/>
          <a:stretch/>
        </p:blipFill>
        <p:spPr>
          <a:xfrm>
            <a:off x="2032000" y="2168324"/>
            <a:ext cx="5080000" cy="2209800"/>
          </a:xfrm>
          <a:prstGeom prst="rect">
            <a:avLst/>
          </a:prstGeom>
          <a:noFill/>
          <a:ln>
            <a:noFill/>
          </a:ln>
        </p:spPr>
      </p:pic>
      <p:sp>
        <p:nvSpPr>
          <p:cNvPr id="275" name="Google Shape;275;p2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ELEMENTOS COLAPSABLES Y ACORDION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nvSpPr>
        <p:spPr>
          <a:xfrm>
            <a:off x="407875" y="692628"/>
            <a:ext cx="76603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62626"/>
                </a:solidFill>
                <a:latin typeface="Calibri"/>
                <a:ea typeface="Calibri"/>
                <a:cs typeface="Calibri"/>
                <a:sym typeface="Calibri"/>
              </a:rPr>
              <a:t>Probemos este código dentro de nuestra etiqueta body.</a:t>
            </a:r>
            <a:endParaRPr/>
          </a:p>
        </p:txBody>
      </p:sp>
      <p:sp>
        <p:nvSpPr>
          <p:cNvPr id="282" name="Google Shape;282;p29"/>
          <p:cNvSpPr/>
          <p:nvPr/>
        </p:nvSpPr>
        <p:spPr>
          <a:xfrm>
            <a:off x="584585" y="1205025"/>
            <a:ext cx="7974830" cy="3817347"/>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283" name="Google Shape;283;p29"/>
          <p:cNvSpPr txBox="1"/>
          <p:nvPr/>
        </p:nvSpPr>
        <p:spPr>
          <a:xfrm>
            <a:off x="665248" y="1294767"/>
            <a:ext cx="7813503" cy="3508653"/>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id</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"accordionExample"</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"accordion-item"</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h2</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"accordion-header"</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type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data-bs-toggle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data-bs-target</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"#collapseOne"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aria-expanded</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"true"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aria-controls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"collapseOne"</a:t>
            </a:r>
            <a:r>
              <a:rPr lang="en-US" sz="1000">
                <a:solidFill>
                  <a:srgbClr val="808080"/>
                </a:solidFill>
                <a:latin typeface="Consolas"/>
                <a:ea typeface="Consolas"/>
                <a:cs typeface="Consolas"/>
                <a:sym typeface="Consolas"/>
              </a:rPr>
              <a:t>&gt;</a:t>
            </a:r>
            <a:r>
              <a:rPr b="0" lang="en-US" sz="1000">
                <a:solidFill>
                  <a:srgbClr val="6688CC"/>
                </a:solidFill>
                <a:latin typeface="Consolas"/>
                <a:ea typeface="Consolas"/>
                <a:cs typeface="Consolas"/>
                <a:sym typeface="Consolas"/>
              </a:rPr>
              <a:t>Acordion ISIL #1</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button</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h2</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id</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"collapseOne"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"accordion-collapse collapse show"</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data-bs-parent</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"#accordionExample"</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"accordion-body"</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strong</a:t>
            </a:r>
            <a:r>
              <a:rPr b="0" lang="en-US" sz="1000">
                <a:solidFill>
                  <a:srgbClr val="6688CC"/>
                </a:solidFill>
                <a:latin typeface="Consolas"/>
                <a:ea typeface="Consolas"/>
                <a:cs typeface="Consolas"/>
                <a:sym typeface="Consolas"/>
              </a:rPr>
              <a:t>&gt;Este es el cuerpo del acordeón del primer elemento.&lt;/strong&gt; Se muestra de forma predeterminada, hasta que el complemento de colapso agrega las clases apropiadas que usamos para diseñar cada elemento. Estas clases controlan la apariencia general, así como la visualización y ocultación a través de transiciones CSS. Puede modificar cualquiera de esto con CSS personalizado o anulando nuestras variables predeterminadas.</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"accordion-item"</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h2</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"accordion-header"</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"accordion-button collapsed"</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type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data-bs-toggle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data-bs-target</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"#collapseTwo"</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aria-expanded</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"false"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aria-controls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"collapseTwo"</a:t>
            </a:r>
            <a:r>
              <a:rPr lang="en-US" sz="1000">
                <a:solidFill>
                  <a:srgbClr val="808080"/>
                </a:solidFill>
                <a:latin typeface="Consolas"/>
                <a:ea typeface="Consolas"/>
                <a:cs typeface="Consolas"/>
                <a:sym typeface="Consolas"/>
              </a:rPr>
              <a:t>&gt;</a:t>
            </a:r>
            <a:r>
              <a:rPr b="0" lang="en-US" sz="1000">
                <a:solidFill>
                  <a:srgbClr val="6688CC"/>
                </a:solidFill>
                <a:latin typeface="Consolas"/>
                <a:ea typeface="Consolas"/>
                <a:cs typeface="Consolas"/>
                <a:sym typeface="Consolas"/>
              </a:rPr>
              <a:t>Acordion ISIL #2</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button</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h2</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id</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"collapseTwo"</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"accordion-collapse collapse"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data-bs-parent</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"#accordionExample"</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"accordion-body"</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strong</a:t>
            </a:r>
            <a:r>
              <a:rPr lang="en-US" sz="1000">
                <a:solidFill>
                  <a:srgbClr val="808080"/>
                </a:solidFill>
                <a:latin typeface="Consolas"/>
                <a:ea typeface="Consolas"/>
                <a:cs typeface="Consolas"/>
                <a:sym typeface="Consolas"/>
              </a:rPr>
              <a:t>&gt;</a:t>
            </a:r>
            <a:r>
              <a:rPr b="0" lang="en-US" sz="1000">
                <a:solidFill>
                  <a:srgbClr val="6688CC"/>
                </a:solidFill>
                <a:latin typeface="Consolas"/>
                <a:ea typeface="Consolas"/>
                <a:cs typeface="Consolas"/>
                <a:sym typeface="Consolas"/>
              </a:rPr>
              <a:t> Este es el cuerpo del acordeón del primer elemento.&lt;/strong&gt; Se muestra de forma predeterminada, hasta que el complemento de colapso agrega las clases apropiadas que usamos para diseñar cada elemento. </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"accordion-item"</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h2</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"accordion-header"</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"accordion-button collapsed"</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type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"button"</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data-bs-toggle</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data-bs-target</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"#collapseThree"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aria-expanded</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"false"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aria-controls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"collapseThree"</a:t>
            </a:r>
            <a:r>
              <a:rPr lang="en-US" sz="1000">
                <a:solidFill>
                  <a:srgbClr val="808080"/>
                </a:solidFill>
                <a:latin typeface="Consolas"/>
                <a:ea typeface="Consolas"/>
                <a:cs typeface="Consolas"/>
                <a:sym typeface="Consolas"/>
              </a:rPr>
              <a:t>&gt;</a:t>
            </a:r>
            <a:r>
              <a:rPr b="0" lang="en-US" sz="1000">
                <a:solidFill>
                  <a:srgbClr val="6688CC"/>
                </a:solidFill>
                <a:latin typeface="Consolas"/>
                <a:ea typeface="Consolas"/>
                <a:cs typeface="Consolas"/>
                <a:sym typeface="Consolas"/>
              </a:rPr>
              <a:t>Acordion ISIL #3</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button</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h2</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id</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"collapseThree"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"accordion-collapse collapse"</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data-bs-parent</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"#accordionExample"</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div</a:t>
            </a:r>
            <a:r>
              <a:rPr b="0" lang="en-US" sz="1000">
                <a:solidFill>
                  <a:srgbClr val="6688CC"/>
                </a:solidFill>
                <a:latin typeface="Consolas"/>
                <a:ea typeface="Consolas"/>
                <a:cs typeface="Consolas"/>
                <a:sym typeface="Consolas"/>
              </a:rPr>
              <a:t> </a:t>
            </a:r>
            <a:r>
              <a:rPr b="0" lang="en-US" sz="1000">
                <a:solidFill>
                  <a:srgbClr val="DDBB88"/>
                </a:solidFill>
                <a:latin typeface="Consolas"/>
                <a:ea typeface="Consolas"/>
                <a:cs typeface="Consolas"/>
                <a:sym typeface="Consolas"/>
              </a:rPr>
              <a:t>class</a:t>
            </a:r>
            <a:r>
              <a:rPr lang="en-US" sz="1000">
                <a:solidFill>
                  <a:srgbClr val="D4D4D4"/>
                </a:solidFill>
                <a:latin typeface="Consolas"/>
                <a:ea typeface="Consolas"/>
                <a:cs typeface="Consolas"/>
                <a:sym typeface="Consolas"/>
              </a:rPr>
              <a:t>=</a:t>
            </a:r>
            <a:r>
              <a:rPr b="0" lang="en-US" sz="1000">
                <a:solidFill>
                  <a:srgbClr val="22AA44"/>
                </a:solidFill>
                <a:latin typeface="Consolas"/>
                <a:ea typeface="Consolas"/>
                <a:cs typeface="Consolas"/>
                <a:sym typeface="Consolas"/>
              </a:rPr>
              <a:t>"accordion-body"</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strong</a:t>
            </a:r>
            <a:r>
              <a:rPr lang="en-US" sz="1000">
                <a:solidFill>
                  <a:srgbClr val="808080"/>
                </a:solidFill>
                <a:latin typeface="Consolas"/>
                <a:ea typeface="Consolas"/>
                <a:cs typeface="Consolas"/>
                <a:sym typeface="Consolas"/>
              </a:rPr>
              <a:t>&gt;</a:t>
            </a:r>
            <a:r>
              <a:rPr b="0" lang="en-US" sz="1000">
                <a:solidFill>
                  <a:srgbClr val="6688CC"/>
                </a:solidFill>
                <a:latin typeface="Consolas"/>
                <a:ea typeface="Consolas"/>
                <a:cs typeface="Consolas"/>
                <a:sym typeface="Consolas"/>
              </a:rPr>
              <a:t>Recuerden agregar más texto aquí.</a:t>
            </a:r>
            <a:r>
              <a:rPr lang="en-US" sz="1000">
                <a:solidFill>
                  <a:srgbClr val="808080"/>
                </a:solidFill>
                <a:latin typeface="Consolas"/>
                <a:ea typeface="Consolas"/>
                <a:cs typeface="Consolas"/>
                <a:sym typeface="Consolas"/>
              </a:rPr>
              <a:t>&lt;/</a:t>
            </a:r>
            <a:r>
              <a:rPr b="0" lang="en-US" sz="1000">
                <a:solidFill>
                  <a:srgbClr val="225588"/>
                </a:solidFill>
                <a:latin typeface="Consolas"/>
                <a:ea typeface="Consolas"/>
                <a:cs typeface="Consolas"/>
                <a:sym typeface="Consolas"/>
              </a:rPr>
              <a:t>strong</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&gt;&lt;/</a:t>
            </a:r>
            <a:r>
              <a:rPr b="0" lang="en-US" sz="1000">
                <a:solidFill>
                  <a:srgbClr val="225588"/>
                </a:solidFill>
                <a:latin typeface="Consolas"/>
                <a:ea typeface="Consolas"/>
                <a:cs typeface="Consolas"/>
                <a:sym typeface="Consolas"/>
              </a:rPr>
              <a:t>div</a:t>
            </a:r>
            <a:r>
              <a:rPr lang="en-US" sz="10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t/>
            </a:r>
            <a:endParaRPr b="0" sz="1200">
              <a:solidFill>
                <a:srgbClr val="D4D4D4"/>
              </a:solidFill>
              <a:latin typeface="Consolas"/>
              <a:ea typeface="Consolas"/>
              <a:cs typeface="Consolas"/>
              <a:sym typeface="Consolas"/>
            </a:endParaRPr>
          </a:p>
        </p:txBody>
      </p:sp>
      <p:sp>
        <p:nvSpPr>
          <p:cNvPr id="284" name="Google Shape;284;p29"/>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ELEMENTOS COLAPSABLES Y ACORDION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3"/>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 name="Google Shape;52;p3"/>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800">
                <a:solidFill>
                  <a:schemeClr val="lt1"/>
                </a:solidFill>
                <a:latin typeface="Calibri"/>
                <a:ea typeface="Calibri"/>
                <a:cs typeface="Calibri"/>
                <a:sym typeface="Calibri"/>
              </a:rPr>
              <a:t>/ </a:t>
            </a:r>
            <a:r>
              <a:rPr b="1" lang="en-US" sz="2800">
                <a:solidFill>
                  <a:schemeClr val="lt1"/>
                </a:solidFill>
                <a:latin typeface="Arial"/>
                <a:ea typeface="Arial"/>
                <a:cs typeface="Arial"/>
                <a:sym typeface="Arial"/>
              </a:rPr>
              <a:t>CARDS</a:t>
            </a:r>
            <a:endParaRPr b="1"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30"/>
          <p:cNvSpPr/>
          <p:nvPr/>
        </p:nvSpPr>
        <p:spPr>
          <a:xfrm>
            <a:off x="407874" y="995603"/>
            <a:ext cx="7832611" cy="2708434"/>
          </a:xfrm>
          <a:prstGeom prst="rect">
            <a:avLst/>
          </a:prstGeom>
          <a:noFill/>
          <a:ln>
            <a:noFill/>
          </a:ln>
        </p:spPr>
        <p:txBody>
          <a:bodyPr anchorCtr="0" anchor="t" bIns="45700" lIns="91425" spcFirstLastPara="1" rIns="91425" wrap="square" tIns="45700">
            <a:spAutoFit/>
          </a:bodyPr>
          <a:lstStyle/>
          <a:p>
            <a:pPr indent="-180975" lvl="0" marL="180975" marR="0" rtl="0" algn="l">
              <a:spcBef>
                <a:spcPts val="0"/>
              </a:spcBef>
              <a:spcAft>
                <a:spcPts val="0"/>
              </a:spcAft>
              <a:buClr>
                <a:srgbClr val="FFFFFF"/>
              </a:buClr>
              <a:buSzPts val="1700"/>
              <a:buFont typeface="Arial"/>
              <a:buChar char="•"/>
            </a:pPr>
            <a:r>
              <a:rPr lang="en-US" sz="1700">
                <a:solidFill>
                  <a:srgbClr val="FFFFFF"/>
                </a:solidFill>
                <a:latin typeface="Calibri"/>
                <a:ea typeface="Calibri"/>
                <a:cs typeface="Calibri"/>
                <a:sym typeface="Calibri"/>
              </a:rPr>
              <a:t>Bootstrap nos permite usar elementos avanzados, compuestos por otros elementos básicos ya establecidos. Así seguimos ahorrando mucho tiempp en diseño y desarrollo y al mismo tiempo podemos agregar funcionalidades rápidamente.</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700"/>
              <a:buFont typeface="Arial"/>
              <a:buChar char="•"/>
            </a:pPr>
            <a:r>
              <a:rPr lang="en-US" sz="1700">
                <a:solidFill>
                  <a:srgbClr val="FFFFFF"/>
                </a:solidFill>
                <a:latin typeface="Calibri"/>
                <a:ea typeface="Calibri"/>
                <a:cs typeface="Calibri"/>
                <a:sym typeface="Calibri"/>
              </a:rPr>
              <a:t>Instalar y usar bootstrap en general es muy sencillo y bootstrap es compatible con muchos exploradores de internet.</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180975" lvl="0" marL="180975" marR="0" rtl="0" algn="l">
              <a:spcBef>
                <a:spcPts val="0"/>
              </a:spcBef>
              <a:spcAft>
                <a:spcPts val="0"/>
              </a:spcAft>
              <a:buClr>
                <a:srgbClr val="FFFFFF"/>
              </a:buClr>
              <a:buSzPts val="1700"/>
              <a:buFont typeface="Arial"/>
              <a:buChar char="•"/>
            </a:pPr>
            <a:r>
              <a:rPr lang="en-US" sz="1700">
                <a:solidFill>
                  <a:srgbClr val="FFFFFF"/>
                </a:solidFill>
                <a:latin typeface="Calibri"/>
                <a:ea typeface="Calibri"/>
                <a:cs typeface="Calibri"/>
                <a:sym typeface="Calibri"/>
              </a:rPr>
              <a:t>Con bootstrap podemos incluso desarrollar una web mobile únicamente.</a:t>
            </a:r>
            <a:endParaRPr/>
          </a:p>
          <a:p>
            <a:pPr indent="-73025" lvl="0" marL="180975" marR="0" rtl="0" algn="l">
              <a:spcBef>
                <a:spcPts val="0"/>
              </a:spcBef>
              <a:spcAft>
                <a:spcPts val="0"/>
              </a:spcAft>
              <a:buClr>
                <a:schemeClr val="dk1"/>
              </a:buClr>
              <a:buSzPts val="1700"/>
              <a:buFont typeface="Arial"/>
              <a:buNone/>
            </a:pPr>
            <a:r>
              <a:t/>
            </a:r>
            <a:endParaRPr sz="1700">
              <a:solidFill>
                <a:srgbClr val="FFFFFF"/>
              </a:solidFill>
              <a:latin typeface="Calibri"/>
              <a:ea typeface="Calibri"/>
              <a:cs typeface="Calibri"/>
              <a:sym typeface="Calibri"/>
            </a:endParaRPr>
          </a:p>
          <a:p>
            <a:pPr indent="0" lvl="1" marL="457200" marR="0" rtl="0" algn="l">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292" name="Google Shape;292;p30"/>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Calibri"/>
                <a:ea typeface="Calibri"/>
                <a:cs typeface="Calibri"/>
                <a:sym typeface="Calibri"/>
              </a:rPr>
              <a:t>/ CONCLUSIONES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nvSpPr>
        <p:spPr>
          <a:xfrm>
            <a:off x="398994" y="724844"/>
            <a:ext cx="8309577" cy="4456756"/>
          </a:xfrm>
          <a:prstGeom prst="rect">
            <a:avLst/>
          </a:prstGeom>
          <a:noFill/>
          <a:ln>
            <a:noFill/>
          </a:ln>
        </p:spPr>
        <p:txBody>
          <a:bodyPr anchorCtr="0" anchor="t" bIns="91425" lIns="91425" spcFirstLastPara="1" rIns="91425" wrap="square" tIns="91425">
            <a:noAutofit/>
          </a:bodyPr>
          <a:lstStyle/>
          <a:p>
            <a:pPr indent="-174625" lvl="0" marL="174625"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Bootstrap 5 recuperado de  </a:t>
            </a:r>
            <a:r>
              <a:rPr i="1" lang="en-US" sz="1600" u="sng">
                <a:solidFill>
                  <a:schemeClr val="dk1"/>
                </a:solidFill>
                <a:latin typeface="Calibri"/>
                <a:ea typeface="Calibri"/>
                <a:cs typeface="Calibri"/>
                <a:sym typeface="Calibri"/>
                <a:hlinkClick r:id="rId3">
                  <a:extLst>
                    <a:ext uri="{A12FA001-AC4F-418D-AE19-62706E023703}">
                      <ahyp:hlinkClr val="tx"/>
                    </a:ext>
                  </a:extLst>
                </a:hlinkClick>
              </a:rPr>
              <a:t>https://www.w3schools.com/bootstrap5/index.php</a:t>
            </a:r>
            <a:endParaRPr i="1" sz="1600">
              <a:solidFill>
                <a:schemeClr val="dk1"/>
              </a:solidFill>
              <a:latin typeface="Calibri"/>
              <a:ea typeface="Calibri"/>
              <a:cs typeface="Calibri"/>
              <a:sym typeface="Calibri"/>
            </a:endParaRPr>
          </a:p>
          <a:p>
            <a:pPr indent="-73025" lvl="0" marL="17462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174625"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Introducción a bootstrap. Recuperado de </a:t>
            </a:r>
            <a:r>
              <a:rPr i="1" lang="en-US" sz="1600" u="sng">
                <a:solidFill>
                  <a:schemeClr val="dk1"/>
                </a:solidFill>
                <a:latin typeface="Calibri"/>
                <a:ea typeface="Calibri"/>
                <a:cs typeface="Calibri"/>
                <a:sym typeface="Calibri"/>
                <a:hlinkClick r:id="rId4">
                  <a:extLst>
                    <a:ext uri="{A12FA001-AC4F-418D-AE19-62706E023703}">
                      <ahyp:hlinkClr val="tx"/>
                    </a:ext>
                  </a:extLst>
                </a:hlinkClick>
              </a:rPr>
              <a:t>https://getbootstrap.com/docs/5.3/getting-started/introduction/</a:t>
            </a:r>
            <a:endParaRPr i="1" sz="16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174625"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What is bootstrap. Recuperado de   </a:t>
            </a:r>
            <a:r>
              <a:rPr i="1" lang="en-US" sz="1600" u="sng">
                <a:solidFill>
                  <a:schemeClr val="dk1"/>
                </a:solidFill>
                <a:latin typeface="Calibri"/>
                <a:ea typeface="Calibri"/>
                <a:cs typeface="Calibri"/>
                <a:sym typeface="Calibri"/>
                <a:hlinkClick r:id="rId5">
                  <a:extLst>
                    <a:ext uri="{A12FA001-AC4F-418D-AE19-62706E023703}">
                      <ahyp:hlinkClr val="tx"/>
                    </a:ext>
                  </a:extLst>
                </a:hlinkClick>
              </a:rPr>
              <a:t>https://www.hostinger.com/tutorials/what-is-bootstrap/#Basic_Functions_of_Bootstrap</a:t>
            </a:r>
            <a:endParaRPr i="1" sz="16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4625" lvl="0" marL="174625"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Bootstrap ICONS Recuperado de  </a:t>
            </a:r>
            <a:r>
              <a:rPr i="1" lang="en-US" sz="1600" u="sng">
                <a:solidFill>
                  <a:schemeClr val="dk1"/>
                </a:solidFill>
                <a:latin typeface="Calibri"/>
                <a:ea typeface="Calibri"/>
                <a:cs typeface="Calibri"/>
                <a:sym typeface="Calibri"/>
                <a:hlinkClick r:id="rId6">
                  <a:extLst>
                    <a:ext uri="{A12FA001-AC4F-418D-AE19-62706E023703}">
                      <ahyp:hlinkClr val="tx"/>
                    </a:ext>
                  </a:extLst>
                </a:hlinkClick>
              </a:rPr>
              <a:t>https://rockcontent.com/es/blog/bootstrap/</a:t>
            </a:r>
            <a:endParaRPr i="1" sz="16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73025" lvl="0" marL="17462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
        <p:nvSpPr>
          <p:cNvPr id="299" name="Google Shape;299;p31"/>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BIBLIOGRAFÍA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4"/>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 CARDS</a:t>
            </a:r>
            <a:endParaRPr/>
          </a:p>
        </p:txBody>
      </p:sp>
      <p:sp>
        <p:nvSpPr>
          <p:cNvPr id="59" name="Google Shape;59;p4"/>
          <p:cNvSpPr txBox="1"/>
          <p:nvPr/>
        </p:nvSpPr>
        <p:spPr>
          <a:xfrm>
            <a:off x="407875" y="810908"/>
            <a:ext cx="8164205"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262626"/>
                </a:solidFill>
                <a:latin typeface="Calibri"/>
                <a:ea typeface="Calibri"/>
                <a:cs typeface="Calibri"/>
                <a:sym typeface="Calibri"/>
              </a:rPr>
              <a:t>CARDS</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Un </a:t>
            </a:r>
            <a:r>
              <a:rPr b="1" lang="en-US" sz="1600">
                <a:solidFill>
                  <a:srgbClr val="276B7D"/>
                </a:solidFill>
                <a:latin typeface="Calibri"/>
                <a:ea typeface="Calibri"/>
                <a:cs typeface="Calibri"/>
                <a:sym typeface="Calibri"/>
              </a:rPr>
              <a:t>“card” </a:t>
            </a:r>
            <a:r>
              <a:rPr lang="en-US" sz="1600">
                <a:solidFill>
                  <a:srgbClr val="262626"/>
                </a:solidFill>
                <a:latin typeface="Calibri"/>
                <a:ea typeface="Calibri"/>
                <a:cs typeface="Calibri"/>
                <a:sym typeface="Calibri"/>
              </a:rPr>
              <a:t>(tarjeta) es un contenedor de contenido flexible y extensible. Incluye opciones para encabezados y pies de página, una amplia variedad de contenido, colores de fondo contextuales y potentes opciones de visualización.</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Veamos un ejemplo de una tarjeta básica con contenido variado y un ancho fijo. Las tarjetas no tienen un ancho fijo para comenzar, por lo que se ajustarán naturalmente al ancho completo de su elemento contenedor. Esto se puede personalizar fácilmente con nuestras diversas opciones de tamaño. Pongamos a prueba el código a continuación:</a:t>
            </a:r>
            <a:endParaRPr sz="1600">
              <a:solidFill>
                <a:srgbClr val="262626"/>
              </a:solidFill>
              <a:latin typeface="Calibri"/>
              <a:ea typeface="Calibri"/>
              <a:cs typeface="Calibri"/>
              <a:sym typeface="Calibri"/>
            </a:endParaRPr>
          </a:p>
        </p:txBody>
      </p:sp>
      <p:sp>
        <p:nvSpPr>
          <p:cNvPr id="60" name="Google Shape;60;p4"/>
          <p:cNvSpPr/>
          <p:nvPr/>
        </p:nvSpPr>
        <p:spPr>
          <a:xfrm>
            <a:off x="1314025" y="3163034"/>
            <a:ext cx="6515949" cy="2106133"/>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61" name="Google Shape;61;p4"/>
          <p:cNvSpPr txBox="1"/>
          <p:nvPr/>
        </p:nvSpPr>
        <p:spPr>
          <a:xfrm>
            <a:off x="1402925" y="3243722"/>
            <a:ext cx="6326297" cy="1938992"/>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div</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"card"</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style</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"width: 18rem;"</a:t>
            </a:r>
            <a:r>
              <a:rPr lang="en-US" sz="1200">
                <a:solidFill>
                  <a:srgbClr val="808080"/>
                </a:solidFill>
                <a:latin typeface="Consolas"/>
                <a:ea typeface="Consolas"/>
                <a:cs typeface="Consolas"/>
                <a:sym typeface="Consolas"/>
              </a:rPr>
              <a:t>&gt;&lt;</a:t>
            </a:r>
            <a:r>
              <a:rPr b="0" lang="en-US" sz="1200">
                <a:solidFill>
                  <a:srgbClr val="225588"/>
                </a:solidFill>
                <a:latin typeface="Consolas"/>
                <a:ea typeface="Consolas"/>
                <a:cs typeface="Consolas"/>
                <a:sym typeface="Consolas"/>
              </a:rPr>
              <a:t>img</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src</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a:t>
            </a:r>
            <a:r>
              <a:rPr b="0" lang="en-US" sz="1200">
                <a:solidFill>
                  <a:srgbClr val="22AA44"/>
                </a:solidFill>
                <a:latin typeface="Arial"/>
                <a:ea typeface="Arial"/>
                <a:cs typeface="Arial"/>
                <a:sym typeface="Arial"/>
              </a:rPr>
              <a:t>dog.jpg</a:t>
            </a:r>
            <a:r>
              <a:rPr b="0" lang="en-US" sz="1200">
                <a:solidFill>
                  <a:srgbClr val="22AA44"/>
                </a:solidFill>
                <a:latin typeface="Consolas"/>
                <a:ea typeface="Consolas"/>
                <a:cs typeface="Consolas"/>
                <a:sym typeface="Consolas"/>
              </a:rPr>
              <a:t>"</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"card-img-top"</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alt</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"Un perro mayor con un fondo de color celeste"</a:t>
            </a:r>
            <a:r>
              <a:rPr lang="en-US"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div</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"card-body"</a:t>
            </a:r>
            <a:r>
              <a:rPr lang="en-US"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h5</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"card-title"</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Nombre de ejemplo</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h5</a:t>
            </a:r>
            <a:r>
              <a:rPr lang="en-US"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p</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"card-text"</a:t>
            </a:r>
            <a:r>
              <a:rPr lang="en-US" sz="1200">
                <a:solidFill>
                  <a:srgbClr val="808080"/>
                </a:solidFill>
                <a:latin typeface="Consolas"/>
                <a:ea typeface="Consolas"/>
                <a:cs typeface="Consolas"/>
                <a:sym typeface="Consolas"/>
              </a:rPr>
              <a:t>&gt;</a:t>
            </a:r>
            <a:r>
              <a:rPr b="0" lang="en-US" sz="1200">
                <a:solidFill>
                  <a:srgbClr val="6688CC"/>
                </a:solidFill>
                <a:latin typeface="Arial"/>
                <a:ea typeface="Arial"/>
                <a:cs typeface="Arial"/>
                <a:sym typeface="Arial"/>
              </a:rPr>
              <a:t>Un texto rápido creado para usar de ejemplo en nuestra clase de ISIL DDW.</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p</a:t>
            </a:r>
            <a:r>
              <a:rPr lang="en-US"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a</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href</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"btn btn-primary"</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Vamos</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a</a:t>
            </a:r>
            <a:r>
              <a:rPr lang="en-US"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div</a:t>
            </a:r>
            <a:r>
              <a:rPr lang="en-US"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div</a:t>
            </a:r>
            <a:r>
              <a:rPr lang="en-US"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t/>
            </a:r>
            <a:endParaRPr b="0" sz="1200">
              <a:solidFill>
                <a:srgbClr val="D4D4D4"/>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5"/>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5"/>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800">
                <a:solidFill>
                  <a:schemeClr val="lt1"/>
                </a:solidFill>
                <a:latin typeface="Calibri"/>
                <a:ea typeface="Calibri"/>
                <a:cs typeface="Calibri"/>
                <a:sym typeface="Calibri"/>
              </a:rPr>
              <a:t>/ </a:t>
            </a:r>
            <a:r>
              <a:rPr b="1" lang="en-US" sz="2800">
                <a:solidFill>
                  <a:schemeClr val="lt1"/>
                </a:solidFill>
                <a:latin typeface="Arial"/>
                <a:ea typeface="Arial"/>
                <a:cs typeface="Arial"/>
                <a:sym typeface="Arial"/>
              </a:rPr>
              <a:t>TABS</a:t>
            </a:r>
            <a:endParaRPr b="1"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6"/>
          <p:cNvSpPr/>
          <p:nvPr/>
        </p:nvSpPr>
        <p:spPr>
          <a:xfrm>
            <a:off x="614529" y="3875952"/>
            <a:ext cx="7925584" cy="1023372"/>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≈¬¬¬ççç</a:t>
            </a:r>
            <a:endParaRPr/>
          </a:p>
        </p:txBody>
      </p:sp>
      <p:sp>
        <p:nvSpPr>
          <p:cNvPr id="75" name="Google Shape;75;p6"/>
          <p:cNvSpPr txBox="1"/>
          <p:nvPr/>
        </p:nvSpPr>
        <p:spPr>
          <a:xfrm>
            <a:off x="407875" y="818733"/>
            <a:ext cx="8050325"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Los ”tabs” o pestañas en una interfase web ayudan y sirven a los usuarios a navegar dentro de un mismo contenedor rápidamente.</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Veamos el siguiente ejemplo de “tabs” en bootstrap:</a:t>
            </a:r>
            <a:endParaRPr/>
          </a:p>
        </p:txBody>
      </p:sp>
      <p:sp>
        <p:nvSpPr>
          <p:cNvPr id="76" name="Google Shape;76;p6"/>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/TABS</a:t>
            </a:r>
            <a:endParaRPr b="1" sz="2400">
              <a:solidFill>
                <a:schemeClr val="lt1"/>
              </a:solidFill>
              <a:latin typeface="Calibri"/>
              <a:ea typeface="Calibri"/>
              <a:cs typeface="Calibri"/>
              <a:sym typeface="Calibri"/>
            </a:endParaRPr>
          </a:p>
        </p:txBody>
      </p:sp>
      <p:pic>
        <p:nvPicPr>
          <p:cNvPr id="77" name="Google Shape;77;p6"/>
          <p:cNvPicPr preferRelativeResize="0"/>
          <p:nvPr/>
        </p:nvPicPr>
        <p:blipFill rotWithShape="1">
          <a:blip r:embed="rId3">
            <a:alphaModFix/>
          </a:blip>
          <a:srcRect b="0" l="0" r="0" t="0"/>
          <a:stretch/>
        </p:blipFill>
        <p:spPr>
          <a:xfrm>
            <a:off x="685800" y="3946949"/>
            <a:ext cx="7772400" cy="865668"/>
          </a:xfrm>
          <a:prstGeom prst="rect">
            <a:avLst/>
          </a:prstGeom>
          <a:noFill/>
          <a:ln>
            <a:noFill/>
          </a:ln>
        </p:spPr>
      </p:pic>
      <p:sp>
        <p:nvSpPr>
          <p:cNvPr id="78" name="Google Shape;78;p6"/>
          <p:cNvSpPr/>
          <p:nvPr/>
        </p:nvSpPr>
        <p:spPr>
          <a:xfrm>
            <a:off x="614528" y="2040098"/>
            <a:ext cx="6515949" cy="1571928"/>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79" name="Google Shape;79;p6"/>
          <p:cNvSpPr txBox="1"/>
          <p:nvPr/>
        </p:nvSpPr>
        <p:spPr>
          <a:xfrm>
            <a:off x="703428" y="2120785"/>
            <a:ext cx="6326297" cy="13849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ul</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"nav nav-tabs"</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 </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li</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"nav-item"</a:t>
            </a:r>
            <a:r>
              <a:rPr lang="en-US"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a</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"nav-link active"</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aria-current</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"page"</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href</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Active</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a</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 </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li</a:t>
            </a:r>
            <a:r>
              <a:rPr lang="en-US" sz="12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li</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"nav-item"</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 </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a</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"nav-link"</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href</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Link</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a</a:t>
            </a:r>
            <a:r>
              <a:rPr lang="en-US" sz="1200">
                <a:solidFill>
                  <a:srgbClr val="808080"/>
                </a:solidFill>
                <a:latin typeface="Consolas"/>
                <a:ea typeface="Consolas"/>
                <a:cs typeface="Consolas"/>
                <a:sym typeface="Consolas"/>
              </a:rPr>
              <a:t>&gt;&lt;/</a:t>
            </a:r>
            <a:r>
              <a:rPr b="0" lang="en-US" sz="1200">
                <a:solidFill>
                  <a:srgbClr val="225588"/>
                </a:solidFill>
                <a:latin typeface="Consolas"/>
                <a:ea typeface="Consolas"/>
                <a:cs typeface="Consolas"/>
                <a:sym typeface="Consolas"/>
              </a:rPr>
              <a:t>li</a:t>
            </a:r>
            <a:r>
              <a:rPr lang="en-US" sz="1200">
                <a:solidFill>
                  <a:srgbClr val="808080"/>
                </a:solidFill>
                <a:latin typeface="Consolas"/>
                <a:ea typeface="Consolas"/>
                <a:cs typeface="Consolas"/>
                <a:sym typeface="Consolas"/>
              </a:rPr>
              <a:t>&gt; </a:t>
            </a:r>
            <a:endParaRPr/>
          </a:p>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li</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"nav-item"</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 </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a</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"nav-link"</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href</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Link</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a</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 </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li</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 </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li</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"nav-item"</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 </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a</a:t>
            </a:r>
            <a:r>
              <a:rPr b="0" lang="en-US" sz="1200">
                <a:solidFill>
                  <a:srgbClr val="6688CC"/>
                </a:solidFill>
                <a:latin typeface="Consolas"/>
                <a:ea typeface="Consolas"/>
                <a:cs typeface="Consolas"/>
                <a:sym typeface="Consolas"/>
              </a:rPr>
              <a:t> </a:t>
            </a:r>
            <a:r>
              <a:rPr b="0" lang="en-US" sz="1200">
                <a:solidFill>
                  <a:srgbClr val="DDBB88"/>
                </a:solidFill>
                <a:latin typeface="Consolas"/>
                <a:ea typeface="Consolas"/>
                <a:cs typeface="Consolas"/>
                <a:sym typeface="Consolas"/>
              </a:rPr>
              <a:t>class</a:t>
            </a:r>
            <a:r>
              <a:rPr lang="en-US" sz="1200">
                <a:solidFill>
                  <a:srgbClr val="D4D4D4"/>
                </a:solidFill>
                <a:latin typeface="Consolas"/>
                <a:ea typeface="Consolas"/>
                <a:cs typeface="Consolas"/>
                <a:sym typeface="Consolas"/>
              </a:rPr>
              <a:t>=</a:t>
            </a:r>
            <a:r>
              <a:rPr b="0" lang="en-US" sz="1200">
                <a:solidFill>
                  <a:srgbClr val="22AA44"/>
                </a:solidFill>
                <a:latin typeface="Consolas"/>
                <a:ea typeface="Consolas"/>
                <a:cs typeface="Consolas"/>
                <a:sym typeface="Consolas"/>
              </a:rPr>
              <a:t>"nav-link disabled"</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Disabled</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a</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 </a:t>
            </a: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li</a:t>
            </a:r>
            <a:r>
              <a:rPr lang="en-US" sz="1200">
                <a:solidFill>
                  <a:srgbClr val="808080"/>
                </a:solidFill>
                <a:latin typeface="Consolas"/>
                <a:ea typeface="Consolas"/>
                <a:cs typeface="Consolas"/>
                <a:sym typeface="Consolas"/>
              </a:rPr>
              <a:t>&gt;</a:t>
            </a:r>
            <a:r>
              <a:rPr b="0" lang="en-US" sz="1200">
                <a:solidFill>
                  <a:srgbClr val="6688CC"/>
                </a:solidFill>
                <a:latin typeface="Consolas"/>
                <a:ea typeface="Consolas"/>
                <a:cs typeface="Consolas"/>
                <a:sym typeface="Consolas"/>
              </a:rPr>
              <a:t> </a:t>
            </a:r>
            <a:endParaRPr/>
          </a:p>
          <a:p>
            <a:pPr indent="0" lvl="0" marL="0" marR="0" rtl="0" algn="l">
              <a:spcBef>
                <a:spcPts val="0"/>
              </a:spcBef>
              <a:spcAft>
                <a:spcPts val="0"/>
              </a:spcAft>
              <a:buNone/>
            </a:pPr>
            <a:r>
              <a:rPr lang="en-US" sz="1200">
                <a:solidFill>
                  <a:srgbClr val="808080"/>
                </a:solidFill>
                <a:latin typeface="Consolas"/>
                <a:ea typeface="Consolas"/>
                <a:cs typeface="Consolas"/>
                <a:sym typeface="Consolas"/>
              </a:rPr>
              <a:t>&lt;/</a:t>
            </a:r>
            <a:r>
              <a:rPr b="0" lang="en-US" sz="1200">
                <a:solidFill>
                  <a:srgbClr val="225588"/>
                </a:solidFill>
                <a:latin typeface="Consolas"/>
                <a:ea typeface="Consolas"/>
                <a:cs typeface="Consolas"/>
                <a:sym typeface="Consolas"/>
              </a:rPr>
              <a:t>ul</a:t>
            </a:r>
            <a:r>
              <a:rPr lang="en-US" sz="1200">
                <a:solidFill>
                  <a:srgbClr val="808080"/>
                </a:solidFill>
                <a:latin typeface="Consolas"/>
                <a:ea typeface="Consolas"/>
                <a:cs typeface="Consolas"/>
                <a:sym typeface="Consolas"/>
              </a:rPr>
              <a:t>&gt; </a:t>
            </a:r>
            <a:endParaRPr/>
          </a:p>
          <a:p>
            <a:pPr indent="0" lvl="0" marL="0" marR="0" rtl="0" algn="l">
              <a:spcBef>
                <a:spcPts val="0"/>
              </a:spcBef>
              <a:spcAft>
                <a:spcPts val="0"/>
              </a:spcAft>
              <a:buNone/>
            </a:pPr>
            <a:r>
              <a:t/>
            </a:r>
            <a:endParaRPr b="0" sz="1200">
              <a:solidFill>
                <a:srgbClr val="D4D4D4"/>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7"/>
          <p:cNvSpPr txBox="1"/>
          <p:nvPr/>
        </p:nvSpPr>
        <p:spPr>
          <a:xfrm>
            <a:off x="407875" y="757702"/>
            <a:ext cx="8050325"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Agreguemos funcionalidad y contenido a nuestros Tabs.</a:t>
            </a:r>
            <a:endParaRPr/>
          </a:p>
        </p:txBody>
      </p:sp>
      <p:sp>
        <p:nvSpPr>
          <p:cNvPr id="86" name="Google Shape;86;p7"/>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/TABS</a:t>
            </a:r>
            <a:endParaRPr b="1" sz="2400">
              <a:solidFill>
                <a:schemeClr val="lt1"/>
              </a:solidFill>
              <a:latin typeface="Calibri"/>
              <a:ea typeface="Calibri"/>
              <a:cs typeface="Calibri"/>
              <a:sym typeface="Calibri"/>
            </a:endParaRPr>
          </a:p>
        </p:txBody>
      </p:sp>
      <p:sp>
        <p:nvSpPr>
          <p:cNvPr id="87" name="Google Shape;87;p7"/>
          <p:cNvSpPr/>
          <p:nvPr/>
        </p:nvSpPr>
        <p:spPr>
          <a:xfrm>
            <a:off x="390246" y="1086851"/>
            <a:ext cx="8429014" cy="4108991"/>
          </a:xfrm>
          <a:prstGeom prst="rect">
            <a:avLst/>
          </a:prstGeom>
          <a:solidFill>
            <a:schemeClr val="lt1"/>
          </a:solidFill>
          <a:ln cap="flat" cmpd="sng" w="19050">
            <a:solidFill>
              <a:srgbClr val="276B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V</a:t>
            </a:r>
            <a:endParaRPr/>
          </a:p>
        </p:txBody>
      </p:sp>
      <p:sp>
        <p:nvSpPr>
          <p:cNvPr id="88" name="Google Shape;88;p7"/>
          <p:cNvSpPr txBox="1"/>
          <p:nvPr/>
        </p:nvSpPr>
        <p:spPr>
          <a:xfrm>
            <a:off x="424968" y="1129473"/>
            <a:ext cx="8345878" cy="4001095"/>
          </a:xfrm>
          <a:prstGeom prst="rect">
            <a:avLst/>
          </a:prstGeom>
          <a:solidFill>
            <a:srgbClr val="1E1E1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ul</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"nav nav-tabs mt-4"</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id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"myTab"</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role</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"tablist"</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li</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"nav-item"</a:t>
            </a:r>
            <a:r>
              <a:rPr b="0" lang="en-US" sz="1100">
                <a:solidFill>
                  <a:srgbClr val="6688CC"/>
                </a:solidFill>
                <a:latin typeface="Arial"/>
                <a:ea typeface="Arial"/>
                <a:cs typeface="Arial"/>
                <a:sym typeface="Arial"/>
              </a:rPr>
              <a:t>&gt;&lt;</a:t>
            </a:r>
            <a:r>
              <a:rPr b="0" lang="en-US" sz="1100">
                <a:solidFill>
                  <a:srgbClr val="225588"/>
                </a:solidFill>
                <a:latin typeface="Arial"/>
                <a:ea typeface="Arial"/>
                <a:cs typeface="Arial"/>
                <a:sym typeface="Arial"/>
              </a:rPr>
              <a:t>a</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"nav-link active"</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id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"tab1-tab"</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data-bs-toggle</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href</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"#tab1"</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role</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aria-controls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"tab1"</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aria-selected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"true"</a:t>
            </a:r>
            <a:r>
              <a:rPr b="0" lang="en-US" sz="1100">
                <a:solidFill>
                  <a:srgbClr val="6688CC"/>
                </a:solidFill>
                <a:latin typeface="Arial"/>
                <a:ea typeface="Arial"/>
                <a:cs typeface="Arial"/>
                <a:sym typeface="Arial"/>
              </a:rPr>
              <a:t>&gt;Active&lt;/</a:t>
            </a:r>
            <a:r>
              <a:rPr b="0" lang="en-US" sz="1100">
                <a:solidFill>
                  <a:srgbClr val="225588"/>
                </a:solidFill>
                <a:latin typeface="Arial"/>
                <a:ea typeface="Arial"/>
                <a:cs typeface="Arial"/>
                <a:sym typeface="Arial"/>
              </a:rPr>
              <a:t>a</a:t>
            </a:r>
            <a:r>
              <a:rPr b="0" lang="en-US" sz="1100">
                <a:solidFill>
                  <a:srgbClr val="6688CC"/>
                </a:solidFill>
                <a:latin typeface="Arial"/>
                <a:ea typeface="Arial"/>
                <a:cs typeface="Arial"/>
                <a:sym typeface="Arial"/>
              </a:rPr>
              <a:t>&gt;&lt;/</a:t>
            </a:r>
            <a:r>
              <a:rPr b="0" lang="en-US" sz="1100">
                <a:solidFill>
                  <a:srgbClr val="225588"/>
                </a:solidFill>
                <a:latin typeface="Arial"/>
                <a:ea typeface="Arial"/>
                <a:cs typeface="Arial"/>
                <a:sym typeface="Arial"/>
              </a:rPr>
              <a:t>li</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li</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"nav-item"</a:t>
            </a:r>
            <a:r>
              <a:rPr b="0" lang="en-US" sz="1100">
                <a:solidFill>
                  <a:srgbClr val="6688CC"/>
                </a:solidFill>
                <a:latin typeface="Arial"/>
                <a:ea typeface="Arial"/>
                <a:cs typeface="Arial"/>
                <a:sym typeface="Arial"/>
              </a:rPr>
              <a:t>&gt;&lt;</a:t>
            </a:r>
            <a:r>
              <a:rPr b="0" lang="en-US" sz="1100">
                <a:solidFill>
                  <a:srgbClr val="225588"/>
                </a:solidFill>
                <a:latin typeface="Arial"/>
                <a:ea typeface="Arial"/>
                <a:cs typeface="Arial"/>
                <a:sym typeface="Arial"/>
              </a:rPr>
              <a:t>a</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"nav-link"</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id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"tab2-tab"</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data-bs-toggle</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href</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"#tab2"</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role</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aria-controls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"tab2"</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aria-selected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"false"</a:t>
            </a:r>
            <a:r>
              <a:rPr b="0" lang="en-US" sz="1100">
                <a:solidFill>
                  <a:srgbClr val="6688CC"/>
                </a:solidFill>
                <a:latin typeface="Arial"/>
                <a:ea typeface="Arial"/>
                <a:cs typeface="Arial"/>
                <a:sym typeface="Arial"/>
              </a:rPr>
              <a:t>&gt;Link&lt;/</a:t>
            </a:r>
            <a:r>
              <a:rPr b="0" lang="en-US" sz="1100">
                <a:solidFill>
                  <a:srgbClr val="225588"/>
                </a:solidFill>
                <a:latin typeface="Arial"/>
                <a:ea typeface="Arial"/>
                <a:cs typeface="Arial"/>
                <a:sym typeface="Arial"/>
              </a:rPr>
              <a:t>a</a:t>
            </a:r>
            <a:r>
              <a:rPr b="0" lang="en-US" sz="1100">
                <a:solidFill>
                  <a:srgbClr val="6688CC"/>
                </a:solidFill>
                <a:latin typeface="Arial"/>
                <a:ea typeface="Arial"/>
                <a:cs typeface="Arial"/>
                <a:sym typeface="Arial"/>
              </a:rPr>
              <a:t>&gt;&lt;/</a:t>
            </a:r>
            <a:r>
              <a:rPr b="0" lang="en-US" sz="1100">
                <a:solidFill>
                  <a:srgbClr val="225588"/>
                </a:solidFill>
                <a:latin typeface="Arial"/>
                <a:ea typeface="Arial"/>
                <a:cs typeface="Arial"/>
                <a:sym typeface="Arial"/>
              </a:rPr>
              <a:t>li</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li</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"nav-item"</a:t>
            </a:r>
            <a:r>
              <a:rPr b="0" lang="en-US" sz="1100">
                <a:solidFill>
                  <a:srgbClr val="6688CC"/>
                </a:solidFill>
                <a:latin typeface="Arial"/>
                <a:ea typeface="Arial"/>
                <a:cs typeface="Arial"/>
                <a:sym typeface="Arial"/>
              </a:rPr>
              <a:t>&gt;&lt;</a:t>
            </a:r>
            <a:r>
              <a:rPr b="0" lang="en-US" sz="1100">
                <a:solidFill>
                  <a:srgbClr val="225588"/>
                </a:solidFill>
                <a:latin typeface="Arial"/>
                <a:ea typeface="Arial"/>
                <a:cs typeface="Arial"/>
                <a:sym typeface="Arial"/>
              </a:rPr>
              <a:t>a</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"nav-link"</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id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"tab3-tab"</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data-bs-toggle</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href</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"#tab3"</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role</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aria-controls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"tab3"</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aria-selected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"false"</a:t>
            </a:r>
            <a:r>
              <a:rPr b="0" lang="en-US" sz="1100">
                <a:solidFill>
                  <a:srgbClr val="6688CC"/>
                </a:solidFill>
                <a:latin typeface="Arial"/>
                <a:ea typeface="Arial"/>
                <a:cs typeface="Arial"/>
                <a:sym typeface="Arial"/>
              </a:rPr>
              <a:t>&gt;Link&lt;/</a:t>
            </a:r>
            <a:r>
              <a:rPr b="0" lang="en-US" sz="1100">
                <a:solidFill>
                  <a:srgbClr val="225588"/>
                </a:solidFill>
                <a:latin typeface="Arial"/>
                <a:ea typeface="Arial"/>
                <a:cs typeface="Arial"/>
                <a:sym typeface="Arial"/>
              </a:rPr>
              <a:t>a</a:t>
            </a:r>
            <a:r>
              <a:rPr b="0" lang="en-US" sz="1100">
                <a:solidFill>
                  <a:srgbClr val="6688CC"/>
                </a:solidFill>
                <a:latin typeface="Arial"/>
                <a:ea typeface="Arial"/>
                <a:cs typeface="Arial"/>
                <a:sym typeface="Arial"/>
              </a:rPr>
              <a:t>&gt;&lt;/</a:t>
            </a:r>
            <a:r>
              <a:rPr b="0" lang="en-US" sz="1100">
                <a:solidFill>
                  <a:srgbClr val="225588"/>
                </a:solidFill>
                <a:latin typeface="Arial"/>
                <a:ea typeface="Arial"/>
                <a:cs typeface="Arial"/>
                <a:sym typeface="Arial"/>
              </a:rPr>
              <a:t>li</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li</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"nav-item"</a:t>
            </a:r>
            <a:r>
              <a:rPr b="0" lang="en-US" sz="1100">
                <a:solidFill>
                  <a:srgbClr val="6688CC"/>
                </a:solidFill>
                <a:latin typeface="Arial"/>
                <a:ea typeface="Arial"/>
                <a:cs typeface="Arial"/>
                <a:sym typeface="Arial"/>
              </a:rPr>
              <a:t>&gt;&lt;</a:t>
            </a:r>
            <a:r>
              <a:rPr b="0" lang="en-US" sz="1100">
                <a:solidFill>
                  <a:srgbClr val="225588"/>
                </a:solidFill>
                <a:latin typeface="Arial"/>
                <a:ea typeface="Arial"/>
                <a:cs typeface="Arial"/>
                <a:sym typeface="Arial"/>
              </a:rPr>
              <a:t>a</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"nav-link disabled"</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id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"tab4-tab"</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href</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tabindex</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"-1"</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aria-disabled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"true"</a:t>
            </a:r>
            <a:r>
              <a:rPr b="0" lang="en-US" sz="1100">
                <a:solidFill>
                  <a:srgbClr val="6688CC"/>
                </a:solidFill>
                <a:latin typeface="Arial"/>
                <a:ea typeface="Arial"/>
                <a:cs typeface="Arial"/>
                <a:sym typeface="Arial"/>
              </a:rPr>
              <a:t>&gt;Disabled&lt;/</a:t>
            </a:r>
            <a:r>
              <a:rPr b="0" lang="en-US" sz="1100">
                <a:solidFill>
                  <a:srgbClr val="225588"/>
                </a:solidFill>
                <a:latin typeface="Arial"/>
                <a:ea typeface="Arial"/>
                <a:cs typeface="Arial"/>
                <a:sym typeface="Arial"/>
              </a:rPr>
              <a:t>a</a:t>
            </a:r>
            <a:r>
              <a:rPr b="0" lang="en-US" sz="1100">
                <a:solidFill>
                  <a:srgbClr val="6688CC"/>
                </a:solidFill>
                <a:latin typeface="Arial"/>
                <a:ea typeface="Arial"/>
                <a:cs typeface="Arial"/>
                <a:sym typeface="Arial"/>
              </a:rPr>
              <a:t>&gt;&lt;/</a:t>
            </a:r>
            <a:r>
              <a:rPr b="0" lang="en-US" sz="1100">
                <a:solidFill>
                  <a:srgbClr val="225588"/>
                </a:solidFill>
                <a:latin typeface="Arial"/>
                <a:ea typeface="Arial"/>
                <a:cs typeface="Arial"/>
                <a:sym typeface="Arial"/>
              </a:rPr>
              <a:t>li</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ul</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br>
              <a:rPr b="0" lang="en-US" sz="1100">
                <a:solidFill>
                  <a:srgbClr val="6688CC"/>
                </a:solidFill>
                <a:latin typeface="Arial"/>
                <a:ea typeface="Arial"/>
                <a:cs typeface="Arial"/>
                <a:sym typeface="Arial"/>
              </a:rPr>
            </a:b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div</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"tab-content mt-4"</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id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"myTabContent"</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div</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"tab-pane fade show active"</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id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"tab1"</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role</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"tabpanel"</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aria-labelledby</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"tab1-tab"</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h2</a:t>
            </a:r>
            <a:r>
              <a:rPr b="0" lang="en-US" sz="1100">
                <a:solidFill>
                  <a:srgbClr val="6688CC"/>
                </a:solidFill>
                <a:latin typeface="Arial"/>
                <a:ea typeface="Arial"/>
                <a:cs typeface="Arial"/>
                <a:sym typeface="Arial"/>
              </a:rPr>
              <a:t>&gt;Contenido del Tab 1&lt;/</a:t>
            </a:r>
            <a:r>
              <a:rPr b="0" lang="en-US" sz="1100">
                <a:solidFill>
                  <a:srgbClr val="225588"/>
                </a:solidFill>
                <a:latin typeface="Arial"/>
                <a:ea typeface="Arial"/>
                <a:cs typeface="Arial"/>
                <a:sym typeface="Arial"/>
              </a:rPr>
              <a:t>h2</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p</a:t>
            </a:r>
            <a:r>
              <a:rPr b="0" lang="en-US" sz="1100">
                <a:solidFill>
                  <a:srgbClr val="6688CC"/>
                </a:solidFill>
                <a:latin typeface="Arial"/>
                <a:ea typeface="Arial"/>
                <a:cs typeface="Arial"/>
                <a:sym typeface="Arial"/>
              </a:rPr>
              <a:t>&gt;Este es el contenido del Tab 1. Puedes agregar aquí todo el contenido que desees.&lt;/</a:t>
            </a:r>
            <a:r>
              <a:rPr b="0" lang="en-US" sz="1100">
                <a:solidFill>
                  <a:srgbClr val="225588"/>
                </a:solidFill>
                <a:latin typeface="Arial"/>
                <a:ea typeface="Arial"/>
                <a:cs typeface="Arial"/>
                <a:sym typeface="Arial"/>
              </a:rPr>
              <a:t>p</a:t>
            </a:r>
            <a:r>
              <a:rPr b="0" lang="en-US" sz="1100">
                <a:solidFill>
                  <a:srgbClr val="6688CC"/>
                </a:solidFill>
                <a:latin typeface="Arial"/>
                <a:ea typeface="Arial"/>
                <a:cs typeface="Arial"/>
                <a:sym typeface="Arial"/>
              </a:rPr>
              <a:t>&gt;&lt;/</a:t>
            </a:r>
            <a:r>
              <a:rPr b="0" lang="en-US" sz="1100">
                <a:solidFill>
                  <a:srgbClr val="225588"/>
                </a:solidFill>
                <a:latin typeface="Arial"/>
                <a:ea typeface="Arial"/>
                <a:cs typeface="Arial"/>
                <a:sym typeface="Arial"/>
              </a:rPr>
              <a:t>div</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div</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"tab-pane fade"</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id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"tab2"</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role</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"tabpanel"</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aria-labelledby</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"tab2-tab"</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h2</a:t>
            </a:r>
            <a:r>
              <a:rPr b="0" lang="en-US" sz="1100">
                <a:solidFill>
                  <a:srgbClr val="6688CC"/>
                </a:solidFill>
                <a:latin typeface="Arial"/>
                <a:ea typeface="Arial"/>
                <a:cs typeface="Arial"/>
                <a:sym typeface="Arial"/>
              </a:rPr>
              <a:t>&gt;Contenido del Tab 2&lt;/</a:t>
            </a:r>
            <a:r>
              <a:rPr b="0" lang="en-US" sz="1100">
                <a:solidFill>
                  <a:srgbClr val="225588"/>
                </a:solidFill>
                <a:latin typeface="Arial"/>
                <a:ea typeface="Arial"/>
                <a:cs typeface="Arial"/>
                <a:sym typeface="Arial"/>
              </a:rPr>
              <a:t>h2</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p</a:t>
            </a:r>
            <a:r>
              <a:rPr b="0" lang="en-US" sz="1100">
                <a:solidFill>
                  <a:srgbClr val="6688CC"/>
                </a:solidFill>
                <a:latin typeface="Arial"/>
                <a:ea typeface="Arial"/>
                <a:cs typeface="Arial"/>
                <a:sym typeface="Arial"/>
              </a:rPr>
              <a:t>&gt;Este es el contenido del Tab 2. Puedes agregar aquí todo el contenido que desees.&lt;/</a:t>
            </a:r>
            <a:r>
              <a:rPr b="0" lang="en-US" sz="1100">
                <a:solidFill>
                  <a:srgbClr val="225588"/>
                </a:solidFill>
                <a:latin typeface="Arial"/>
                <a:ea typeface="Arial"/>
                <a:cs typeface="Arial"/>
                <a:sym typeface="Arial"/>
              </a:rPr>
              <a:t>p</a:t>
            </a:r>
            <a:r>
              <a:rPr b="0" lang="en-US" sz="1100">
                <a:solidFill>
                  <a:srgbClr val="6688CC"/>
                </a:solidFill>
                <a:latin typeface="Arial"/>
                <a:ea typeface="Arial"/>
                <a:cs typeface="Arial"/>
                <a:sym typeface="Arial"/>
              </a:rPr>
              <a:t>&gt;&lt;/</a:t>
            </a:r>
            <a:r>
              <a:rPr b="0" lang="en-US" sz="1100">
                <a:solidFill>
                  <a:srgbClr val="225588"/>
                </a:solidFill>
                <a:latin typeface="Arial"/>
                <a:ea typeface="Arial"/>
                <a:cs typeface="Arial"/>
                <a:sym typeface="Arial"/>
              </a:rPr>
              <a:t>div</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div</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class</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"tab-pane fade"</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id</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"tab3"</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role</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"tabpanel"</a:t>
            </a:r>
            <a:r>
              <a:rPr b="0" lang="en-US" sz="1100">
                <a:solidFill>
                  <a:srgbClr val="6688CC"/>
                </a:solidFill>
                <a:latin typeface="Arial"/>
                <a:ea typeface="Arial"/>
                <a:cs typeface="Arial"/>
                <a:sym typeface="Arial"/>
              </a:rPr>
              <a:t> </a:t>
            </a:r>
            <a:r>
              <a:rPr b="0" lang="en-US" sz="1100">
                <a:solidFill>
                  <a:srgbClr val="DDBB88"/>
                </a:solidFill>
                <a:latin typeface="Arial"/>
                <a:ea typeface="Arial"/>
                <a:cs typeface="Arial"/>
                <a:sym typeface="Arial"/>
              </a:rPr>
              <a:t>aria-labelledby</a:t>
            </a:r>
            <a:r>
              <a:rPr b="0" lang="en-US" sz="1100">
                <a:solidFill>
                  <a:srgbClr val="6688CC"/>
                </a:solidFill>
                <a:latin typeface="Arial"/>
                <a:ea typeface="Arial"/>
                <a:cs typeface="Arial"/>
                <a:sym typeface="Arial"/>
              </a:rPr>
              <a:t>=</a:t>
            </a:r>
            <a:r>
              <a:rPr b="0" lang="en-US" sz="1100">
                <a:solidFill>
                  <a:srgbClr val="22AA44"/>
                </a:solidFill>
                <a:latin typeface="Arial"/>
                <a:ea typeface="Arial"/>
                <a:cs typeface="Arial"/>
                <a:sym typeface="Arial"/>
              </a:rPr>
              <a:t>"tab3-tab"</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h2</a:t>
            </a:r>
            <a:r>
              <a:rPr b="0" lang="en-US" sz="1100">
                <a:solidFill>
                  <a:srgbClr val="6688CC"/>
                </a:solidFill>
                <a:latin typeface="Arial"/>
                <a:ea typeface="Arial"/>
                <a:cs typeface="Arial"/>
                <a:sym typeface="Arial"/>
              </a:rPr>
              <a:t>&gt;Contenido del Tab 3&lt;/</a:t>
            </a:r>
            <a:r>
              <a:rPr b="0" lang="en-US" sz="1100">
                <a:solidFill>
                  <a:srgbClr val="225588"/>
                </a:solidFill>
                <a:latin typeface="Arial"/>
                <a:ea typeface="Arial"/>
                <a:cs typeface="Arial"/>
                <a:sym typeface="Arial"/>
              </a:rPr>
              <a:t>h2</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p</a:t>
            </a:r>
            <a:r>
              <a:rPr b="0" lang="en-US" sz="1100">
                <a:solidFill>
                  <a:srgbClr val="6688CC"/>
                </a:solidFill>
                <a:latin typeface="Arial"/>
                <a:ea typeface="Arial"/>
                <a:cs typeface="Arial"/>
                <a:sym typeface="Arial"/>
              </a:rPr>
              <a:t>&gt;Contenido deshabilitado&lt;/</a:t>
            </a:r>
            <a:r>
              <a:rPr b="0" lang="en-US" sz="1100">
                <a:solidFill>
                  <a:srgbClr val="225588"/>
                </a:solidFill>
                <a:latin typeface="Arial"/>
                <a:ea typeface="Arial"/>
                <a:cs typeface="Arial"/>
                <a:sym typeface="Arial"/>
              </a:rPr>
              <a:t>p</a:t>
            </a:r>
            <a:r>
              <a:rPr b="0" lang="en-US" sz="1100">
                <a:solidFill>
                  <a:srgbClr val="6688CC"/>
                </a:solidFill>
                <a:latin typeface="Arial"/>
                <a:ea typeface="Arial"/>
                <a:cs typeface="Arial"/>
                <a:sym typeface="Arial"/>
              </a:rPr>
              <a:t>&gt;&lt;/</a:t>
            </a:r>
            <a:r>
              <a:rPr b="0" lang="en-US" sz="1100">
                <a:solidFill>
                  <a:srgbClr val="225588"/>
                </a:solidFill>
                <a:latin typeface="Arial"/>
                <a:ea typeface="Arial"/>
                <a:cs typeface="Arial"/>
                <a:sym typeface="Arial"/>
              </a:rPr>
              <a:t>div</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rPr b="0" lang="en-US" sz="1100">
                <a:solidFill>
                  <a:srgbClr val="6688CC"/>
                </a:solidFill>
                <a:latin typeface="Arial"/>
                <a:ea typeface="Arial"/>
                <a:cs typeface="Arial"/>
                <a:sym typeface="Arial"/>
              </a:rPr>
              <a:t>&lt;/</a:t>
            </a:r>
            <a:r>
              <a:rPr b="0" lang="en-US" sz="1100">
                <a:solidFill>
                  <a:srgbClr val="225588"/>
                </a:solidFill>
                <a:latin typeface="Arial"/>
                <a:ea typeface="Arial"/>
                <a:cs typeface="Arial"/>
                <a:sym typeface="Arial"/>
              </a:rPr>
              <a:t>div</a:t>
            </a:r>
            <a:r>
              <a:rPr b="0" lang="en-US" sz="1100">
                <a:solidFill>
                  <a:srgbClr val="6688CC"/>
                </a:solidFill>
                <a:latin typeface="Arial"/>
                <a:ea typeface="Arial"/>
                <a:cs typeface="Arial"/>
                <a:sym typeface="Arial"/>
              </a:rPr>
              <a:t>&gt;</a:t>
            </a:r>
            <a:endParaRPr/>
          </a:p>
          <a:p>
            <a:pPr indent="0" lvl="0" marL="0" marR="0" rtl="0" algn="l">
              <a:spcBef>
                <a:spcPts val="0"/>
              </a:spcBef>
              <a:spcAft>
                <a:spcPts val="0"/>
              </a:spcAft>
              <a:buNone/>
            </a:pPr>
            <a:r>
              <a:t/>
            </a:r>
            <a:endParaRPr b="0" sz="1200">
              <a:solidFill>
                <a:srgbClr val="D4D4D4"/>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8"/>
          <p:cNvSpPr txBox="1"/>
          <p:nvPr/>
        </p:nvSpPr>
        <p:spPr>
          <a:xfrm>
            <a:off x="407875" y="757702"/>
            <a:ext cx="8050325"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Calibri"/>
                <a:ea typeface="Calibri"/>
                <a:cs typeface="Calibri"/>
                <a:sym typeface="Calibri"/>
              </a:rPr>
              <a:t>Debería quedarnos algo así:</a:t>
            </a:r>
            <a:endParaRPr/>
          </a:p>
        </p:txBody>
      </p:sp>
      <p:sp>
        <p:nvSpPr>
          <p:cNvPr id="95" name="Google Shape;95;p8"/>
          <p:cNvSpPr/>
          <p:nvPr/>
        </p:nvSpPr>
        <p:spPr>
          <a:xfrm>
            <a:off x="407875" y="320830"/>
            <a:ext cx="720449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438AD7"/>
                </a:solidFill>
                <a:latin typeface="Calibri"/>
                <a:ea typeface="Calibri"/>
                <a:cs typeface="Calibri"/>
                <a:sym typeface="Calibri"/>
              </a:rPr>
              <a:t>/TABS</a:t>
            </a:r>
            <a:endParaRPr b="1" sz="2400">
              <a:solidFill>
                <a:schemeClr val="lt1"/>
              </a:solidFill>
              <a:latin typeface="Calibri"/>
              <a:ea typeface="Calibri"/>
              <a:cs typeface="Calibri"/>
              <a:sym typeface="Calibri"/>
            </a:endParaRPr>
          </a:p>
        </p:txBody>
      </p:sp>
      <p:sp>
        <p:nvSpPr>
          <p:cNvPr id="96" name="Google Shape;96;p8"/>
          <p:cNvSpPr/>
          <p:nvPr/>
        </p:nvSpPr>
        <p:spPr>
          <a:xfrm>
            <a:off x="841949" y="1543102"/>
            <a:ext cx="7616251" cy="3065929"/>
          </a:xfrm>
          <a:prstGeom prst="roundRect">
            <a:avLst>
              <a:gd fmla="val 3871" name="adj"/>
            </a:avLst>
          </a:prstGeom>
          <a:solidFill>
            <a:schemeClr val="lt1"/>
          </a:solidFill>
          <a:ln cap="flat" cmpd="sng" w="9525">
            <a:solidFill>
              <a:srgbClr val="276B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New Tab" id="97" name="Google Shape;97;p8"/>
          <p:cNvPicPr preferRelativeResize="0"/>
          <p:nvPr/>
        </p:nvPicPr>
        <p:blipFill rotWithShape="1">
          <a:blip r:embed="rId3">
            <a:alphaModFix/>
          </a:blip>
          <a:srcRect b="37557" l="0" r="0" t="0"/>
          <a:stretch/>
        </p:blipFill>
        <p:spPr>
          <a:xfrm>
            <a:off x="905854" y="1606272"/>
            <a:ext cx="4176401" cy="1629889"/>
          </a:xfrm>
          <a:prstGeom prst="rect">
            <a:avLst/>
          </a:prstGeom>
          <a:noFill/>
          <a:ln>
            <a:noFill/>
          </a:ln>
        </p:spPr>
      </p:pic>
      <p:pic>
        <p:nvPicPr>
          <p:cNvPr id="98" name="Google Shape;98;p8"/>
          <p:cNvPicPr preferRelativeResize="0"/>
          <p:nvPr/>
        </p:nvPicPr>
        <p:blipFill rotWithShape="1">
          <a:blip r:embed="rId4">
            <a:alphaModFix/>
          </a:blip>
          <a:srcRect b="33574" l="0" r="2830" t="5779"/>
          <a:stretch/>
        </p:blipFill>
        <p:spPr>
          <a:xfrm>
            <a:off x="905854" y="2315910"/>
            <a:ext cx="7552346" cy="2187851"/>
          </a:xfrm>
          <a:prstGeom prst="rect">
            <a:avLst/>
          </a:prstGeom>
          <a:noFill/>
          <a:ln>
            <a:noFill/>
          </a:ln>
        </p:spPr>
      </p:pic>
      <p:pic>
        <p:nvPicPr>
          <p:cNvPr descr="New Tab" id="99" name="Google Shape;99;p8"/>
          <p:cNvPicPr preferRelativeResize="0"/>
          <p:nvPr/>
        </p:nvPicPr>
        <p:blipFill rotWithShape="1">
          <a:blip r:embed="rId3">
            <a:alphaModFix/>
          </a:blip>
          <a:srcRect b="37557" l="0" r="0" t="0"/>
          <a:stretch/>
        </p:blipFill>
        <p:spPr>
          <a:xfrm>
            <a:off x="4226234" y="1606272"/>
            <a:ext cx="4176401" cy="1629889"/>
          </a:xfrm>
          <a:prstGeom prst="rect">
            <a:avLst/>
          </a:prstGeom>
          <a:noFill/>
          <a:ln>
            <a:noFill/>
          </a:ln>
        </p:spPr>
      </p:pic>
      <p:pic>
        <p:nvPicPr>
          <p:cNvPr descr="New Tab" id="100" name="Google Shape;100;p8"/>
          <p:cNvPicPr preferRelativeResize="0"/>
          <p:nvPr/>
        </p:nvPicPr>
        <p:blipFill rotWithShape="1">
          <a:blip r:embed="rId3">
            <a:alphaModFix/>
          </a:blip>
          <a:srcRect b="37557" l="57350" r="31264" t="0"/>
          <a:stretch/>
        </p:blipFill>
        <p:spPr>
          <a:xfrm>
            <a:off x="3639313" y="1606272"/>
            <a:ext cx="1216152" cy="1629889"/>
          </a:xfrm>
          <a:prstGeom prst="rect">
            <a:avLst/>
          </a:prstGeom>
          <a:noFill/>
          <a:ln>
            <a:noFill/>
          </a:ln>
        </p:spPr>
      </p:pic>
      <p:pic>
        <p:nvPicPr>
          <p:cNvPr descr="New Tab" id="101" name="Google Shape;101;p8"/>
          <p:cNvPicPr preferRelativeResize="0"/>
          <p:nvPr/>
        </p:nvPicPr>
        <p:blipFill rotWithShape="1">
          <a:blip r:embed="rId3">
            <a:alphaModFix/>
          </a:blip>
          <a:srcRect b="37557" l="57350" r="31264" t="0"/>
          <a:stretch/>
        </p:blipFill>
        <p:spPr>
          <a:xfrm>
            <a:off x="4581145" y="1606272"/>
            <a:ext cx="1216152" cy="1629889"/>
          </a:xfrm>
          <a:prstGeom prst="rect">
            <a:avLst/>
          </a:prstGeom>
          <a:noFill/>
          <a:ln>
            <a:noFill/>
          </a:ln>
        </p:spPr>
      </p:pic>
      <p:pic>
        <p:nvPicPr>
          <p:cNvPr descr="New Tab" id="102" name="Google Shape;102;p8"/>
          <p:cNvPicPr preferRelativeResize="0"/>
          <p:nvPr/>
        </p:nvPicPr>
        <p:blipFill rotWithShape="1">
          <a:blip r:embed="rId3">
            <a:alphaModFix/>
          </a:blip>
          <a:srcRect b="37557" l="57350" r="31264" t="0"/>
          <a:stretch/>
        </p:blipFill>
        <p:spPr>
          <a:xfrm>
            <a:off x="5422393" y="1606272"/>
            <a:ext cx="1216152" cy="16298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9"/>
          <p:cNvSpPr/>
          <p:nvPr/>
        </p:nvSpPr>
        <p:spPr>
          <a:xfrm>
            <a:off x="0" y="0"/>
            <a:ext cx="9144000" cy="5715000"/>
          </a:xfrm>
          <a:prstGeom prst="rect">
            <a:avLst/>
          </a:prstGeom>
          <a:solidFill>
            <a:srgbClr val="1F8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9"/>
          <p:cNvSpPr/>
          <p:nvPr/>
        </p:nvSpPr>
        <p:spPr>
          <a:xfrm>
            <a:off x="424252" y="3703125"/>
            <a:ext cx="7966170"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800">
                <a:solidFill>
                  <a:schemeClr val="lt1"/>
                </a:solidFill>
                <a:latin typeface="Calibri"/>
                <a:ea typeface="Calibri"/>
                <a:cs typeface="Calibri"/>
                <a:sym typeface="Calibri"/>
              </a:rPr>
              <a:t>/ </a:t>
            </a:r>
            <a:r>
              <a:rPr b="1" lang="en-US" sz="2800">
                <a:solidFill>
                  <a:schemeClr val="lt1"/>
                </a:solidFill>
                <a:latin typeface="Arial"/>
                <a:ea typeface="Arial"/>
                <a:cs typeface="Arial"/>
                <a:sym typeface="Arial"/>
              </a:rPr>
              <a:t>MODALES</a:t>
            </a:r>
            <a:endParaRPr b="1"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2021-11-09T04:06:18Z</dcterms:created>
  <dc:creator>Paul Vergel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